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2147469914" r:id="rId6"/>
    <p:sldId id="2147469875" r:id="rId7"/>
    <p:sldId id="2147469912" r:id="rId8"/>
    <p:sldId id="214746991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A76A1A-BA13-7335-8E52-2334CAC9F360}" name="Daniel Zealander" initials="DZ" userId="S::danielz@theimi.org.uk::7bfa352b-db81-421f-b2fd-057598827a0b" providerId="AD"/>
  <p188:author id="{E6B2981C-7DEC-68CE-4EEB-076BCCD87FB6}" name="Christopher Wright" initials="CW" userId="S::chrisw@theimi.org.uk::49b9b75f-fd12-4100-acbc-d9dd01ca3f7c" providerId="AD"/>
  <p188:author id="{E0DBB7AF-CC9A-169A-D8EF-98CFE34C6301}" name="Jack Grinnell" initials="JG" userId="S::jackg@theimi.org.uk::18c91f39-ebe1-4452-be4f-69330a3a05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51"/>
    <a:srgbClr val="FFC916"/>
    <a:srgbClr val="29B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247175-D787-82F6-2F5A-26EE02E68432}" v="501" dt="2025-04-30T14:33:26.417"/>
    <p1510:client id="{E4B6BFFF-4FB6-BC7A-44D6-56347BB82E36}" v="162" dt="2025-04-30T08:36:49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5579F-7B19-445D-9F86-275C972DC0AC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352A6-ECC3-464E-B715-79E0505F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6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23AE1-3240-C767-1EE3-4D87EB5FF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C47753-F799-FB80-54B2-1364A9E81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53F14C-7D32-33A8-93D0-47A9FEE69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E13B-45A4-3DED-42A3-25190208E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0E8C2-EA02-4E19-BBEF-D4D2E92522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50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0E8C2-EA02-4E19-BBEF-D4D2E92522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09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2DE4D-1204-C8BE-1E51-1EEEE9928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47CD9C-8909-1B80-2C5C-1D196FDE16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FB091D-454E-2716-00E5-272D7A4BB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27F10-B0AD-769A-2961-08EC0D7DE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0E8C2-EA02-4E19-BBEF-D4D2E92522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8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69CE0-5F23-C039-5D93-C02FFB54E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1481F8-1F33-0B9F-22FB-ACA96AB52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171B7B-99E4-BC5E-47E7-FE79FAFC9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11D58-1E4A-565A-B5C7-4DA6D3B5C4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0E8C2-EA02-4E19-BBEF-D4D2E92522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8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AE8B8-79C4-5CEC-A7DE-C89A6B8E1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7" y="1122363"/>
            <a:ext cx="954487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28169-0E02-D20B-B990-AB9AE104E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137" y="3602038"/>
            <a:ext cx="954487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56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F2B6-32AD-AE4D-A023-271C0F363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FE0CD-3D96-9E66-9509-DE0999965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80AF8-6CC8-F671-8AC5-3731483F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0391-5085-394A-A7D6-7B25431DDAB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64083-B8F8-1A4B-0D2D-CF081ABB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C66F0-D9D6-E31E-B471-7B8789EE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3461-D233-2F48-AB7D-FB57F7B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7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5B1369-CD06-AD2C-FA26-46B606275B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28EF00-207E-839B-2126-FCE83F5D6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59B6A-BB3E-1597-9154-A807FEE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0391-5085-394A-A7D6-7B25431DDAB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10952-0710-CD9C-0890-DC8037E6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AD5D9-1FF4-A504-6C26-330858CB4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3461-D233-2F48-AB7D-FB57F7B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4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9622E-D72A-8028-F1E7-D917BECD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1346-F63B-C3F9-DF5A-30B896AFE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30170-BB03-B9A7-53F1-EE573AE2A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0391-5085-394A-A7D6-7B25431DDAB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8E74-B09F-4465-E630-F8B0F81B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37538-148B-4698-0B16-36C5857E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3461-D233-2F48-AB7D-FB57F7B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6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28D9-1463-D279-E7C3-792DA5E0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794D3-7A37-30BA-431F-D9AAE228B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FB5FB-ABD5-77BA-F9F8-C7BED6DD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0391-5085-394A-A7D6-7B25431DDAB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84938-CA5A-98ED-600C-2878E7C5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0E220-1D8F-1B6D-5ECF-A91FEC3C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3461-D233-2F48-AB7D-FB57F7B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2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0A0B8-011A-FCB1-A86D-6959334A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5069B-9C8B-FEEC-100B-AB4379F96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B8D55-B0B3-D03E-76B0-072BD34E6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5D931-DCEA-95E6-E0A1-5F6089D1C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0391-5085-394A-A7D6-7B25431DDAB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9C078-C15A-D63C-02E7-A3BF8A761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A765F-0E64-2ECC-72DD-23CE3DD3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3461-D233-2F48-AB7D-FB57F7B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DD8D-20FF-7C3B-2D15-1C929A5CE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79C68-BA67-8AD4-1316-2C664649C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90B6C-57A6-693D-A14E-F846D7675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0FFFF-1017-9711-CC74-EFA234296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49E6ED-979D-EF27-7C76-E2879B532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D82D84-92AA-5A54-1437-3AF6AB94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0391-5085-394A-A7D6-7B25431DDAB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D473D0-BF5A-FDB5-B769-A50E3266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6B5114-2135-1F58-3D7B-DDF5C4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3461-D233-2F48-AB7D-FB57F7B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3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468D4-6D4A-1EBA-AC98-90ABC975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FCBC8D-CB76-03DB-3319-983AB12C2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0391-5085-394A-A7D6-7B25431DDAB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6F20D-D3C7-EBD6-6419-43383A85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A4AA4-1556-C5CE-28CC-6B500286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3461-D233-2F48-AB7D-FB57F7B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1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624294-5A87-53EE-DF63-7413F533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0391-5085-394A-A7D6-7B25431DDAB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6B98B-4736-F543-5583-ECB7811F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0287E-F50F-284F-8C73-93921A17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3461-D233-2F48-AB7D-FB57F7B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687C-7526-5BFA-701D-1DDB9C97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7424B-1CAB-B504-E9D6-6D4615CC6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7049D-C603-1075-0D71-6BD05A43C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B1C0E-25A0-320E-845F-85F3CE85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0391-5085-394A-A7D6-7B25431DDAB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6B0B3-4D6B-287C-5F2D-5E4AD79C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8F679-B587-EBF8-A35E-5BC51BF8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3461-D233-2F48-AB7D-FB57F7B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8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5048-2BE8-3CC0-0432-FD8469D2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0DD6DD-B088-FACF-5876-082F50102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8D429-5453-76EA-CA80-417061250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E53CA-7250-CA86-9796-72D8FD2CD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0391-5085-394A-A7D6-7B25431DDAB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CCA32-0887-61E4-979E-FFB2F11F3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25441-0B6E-B1AC-AE1B-6F067825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3461-D233-2F48-AB7D-FB57F7B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5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5C9F18-F425-FF72-2CF6-9B866AC2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8A92F-63DF-8B95-E8C6-182AB787D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B82E6-5C1D-1ED6-3DAD-441D46F0D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90391-5085-394A-A7D6-7B25431DDAB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702EB-DACA-4218-F474-0B708232A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175A0-E5EE-1BE2-B342-5DA975256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F3461-D233-2F48-AB7D-FB57F7B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car service&#10;&#10;AI-generated content may be incorrect.">
            <a:extLst>
              <a:ext uri="{FF2B5EF4-FFF2-40B4-BE49-F238E27FC236}">
                <a16:creationId xmlns:a16="http://schemas.microsoft.com/office/drawing/2014/main" id="{FB678771-8F2A-7D7D-1BC6-E9BBB2433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9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B9C39D-96AC-AAAD-7069-FC798422C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38" y="2259550"/>
            <a:ext cx="4018735" cy="506321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Proxima Nova"/>
              </a:rPr>
              <a:t>ADVANCE YOUR CAREER 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FCF13D9B-603F-0614-A5C2-94332F478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0" y="115482"/>
            <a:ext cx="3407480" cy="1367791"/>
          </a:xfrm>
          <a:prstGeom prst="rect">
            <a:avLst/>
          </a:prstGeom>
        </p:spPr>
      </p:pic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FE3D419-6B1B-D09D-CDDA-29CCA6625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57" y="5853191"/>
            <a:ext cx="2109173" cy="55702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E5DAFE6-8A8C-92FC-9082-862ECC954D1A}"/>
              </a:ext>
            </a:extLst>
          </p:cNvPr>
          <p:cNvSpPr txBox="1">
            <a:spLocks/>
          </p:cNvSpPr>
          <p:nvPr/>
        </p:nvSpPr>
        <p:spPr>
          <a:xfrm>
            <a:off x="585537" y="2975734"/>
            <a:ext cx="5992243" cy="2278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Proxima Nova"/>
              </a:rPr>
              <a:t>Professional Recognition from the IMI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9007BD-726F-0541-86B5-C5C369326183}"/>
              </a:ext>
            </a:extLst>
          </p:cNvPr>
          <p:cNvSpPr/>
          <p:nvPr/>
        </p:nvSpPr>
        <p:spPr>
          <a:xfrm>
            <a:off x="664228" y="2754060"/>
            <a:ext cx="3789437" cy="45719"/>
          </a:xfrm>
          <a:prstGeom prst="rect">
            <a:avLst/>
          </a:prstGeom>
          <a:solidFill>
            <a:srgbClr val="29B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6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B7073-73BD-F5B2-5ACF-022DEB2F1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3DA0DB-BB4C-7058-718E-16929FD448C3}"/>
              </a:ext>
            </a:extLst>
          </p:cNvPr>
          <p:cNvSpPr/>
          <p:nvPr/>
        </p:nvSpPr>
        <p:spPr>
          <a:xfrm>
            <a:off x="0" y="5934670"/>
            <a:ext cx="12192000" cy="923330"/>
          </a:xfrm>
          <a:prstGeom prst="rect">
            <a:avLst/>
          </a:prstGeom>
          <a:solidFill>
            <a:srgbClr val="00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47249E-8001-3866-4462-94A124535B9D}"/>
              </a:ext>
            </a:extLst>
          </p:cNvPr>
          <p:cNvSpPr txBox="1"/>
          <p:nvPr/>
        </p:nvSpPr>
        <p:spPr>
          <a:xfrm>
            <a:off x="512064" y="367894"/>
            <a:ext cx="586928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3B4C"/>
                </a:solidFill>
                <a:latin typeface="Proxima Nova"/>
                <a:cs typeface="Arial"/>
              </a:rPr>
              <a:t>The IMI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3B4C"/>
              </a:solidFill>
              <a:effectLst/>
              <a:uLnTx/>
              <a:uFillTx/>
              <a:latin typeface="Proxima Nova"/>
              <a:ea typeface="+mn-ea"/>
              <a:cs typeface="Aria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9E0125-CC7D-8FF3-EC6C-DDECF5FD0559}"/>
              </a:ext>
            </a:extLst>
          </p:cNvPr>
          <p:cNvSpPr txBox="1">
            <a:spLocks/>
          </p:cNvSpPr>
          <p:nvPr/>
        </p:nvSpPr>
        <p:spPr>
          <a:xfrm>
            <a:off x="512064" y="1262269"/>
            <a:ext cx="6998075" cy="440634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20"/>
              </a:lnSpc>
              <a:buClr>
                <a:srgbClr val="29BAD4"/>
              </a:buClr>
              <a:buSzPct val="160000"/>
              <a:buNone/>
              <a:defRPr/>
            </a:pPr>
            <a:r>
              <a:rPr lang="en-GB" sz="1700" b="1" dirty="0">
                <a:solidFill>
                  <a:srgbClr val="004051"/>
                </a:solidFill>
                <a:latin typeface="Proxima Nova"/>
              </a:rPr>
              <a:t>Who they are:</a:t>
            </a:r>
            <a:endParaRPr lang="en-GB" sz="1700" b="1" i="0" u="none" strike="noStrike" kern="1200" cap="none" spc="0" normalizeH="0" baseline="0" noProof="0" dirty="0">
              <a:ln>
                <a:noFill/>
              </a:ln>
              <a:solidFill>
                <a:srgbClr val="004051"/>
              </a:solidFill>
              <a:effectLst/>
              <a:uLnTx/>
              <a:uFillTx/>
              <a:latin typeface="Proxima Nova" panose="02000506030000020004" pitchFamily="50" charset="0"/>
            </a:endParaRPr>
          </a:p>
          <a:p>
            <a:pPr>
              <a:lnSpc>
                <a:spcPts val="1920"/>
              </a:lnSpc>
              <a:spcBef>
                <a:spcPts val="1000"/>
              </a:spcBef>
              <a:buClr>
                <a:srgbClr val="29BAD4"/>
              </a:buClr>
              <a:buSzPct val="100000"/>
              <a:buFont typeface="Arial" pitchFamily="2" charset="2"/>
              <a:buChar char="•"/>
            </a:pPr>
            <a:r>
              <a:rPr lang="en-GB" sz="1500" dirty="0">
                <a:solidFill>
                  <a:srgbClr val="004051"/>
                </a:solidFill>
                <a:latin typeface="Proxima Nova"/>
              </a:rPr>
              <a:t>A Professional Body for individuals working in the automotive sector</a:t>
            </a:r>
            <a:endParaRPr lang="en-GB" sz="1500" dirty="0">
              <a:solidFill>
                <a:srgbClr val="004051"/>
              </a:solidFill>
              <a:latin typeface="Proxima Nova" panose="02000506030000020004" pitchFamily="50" charset="0"/>
            </a:endParaRPr>
          </a:p>
          <a:p>
            <a:pPr>
              <a:lnSpc>
                <a:spcPts val="1920"/>
              </a:lnSpc>
              <a:spcBef>
                <a:spcPts val="1000"/>
              </a:spcBef>
              <a:buClr>
                <a:srgbClr val="29BAD4"/>
              </a:buClr>
              <a:buSzPct val="100000"/>
              <a:buFont typeface="Arial" pitchFamily="2" charset="2"/>
              <a:buChar char="•"/>
            </a:pPr>
            <a:r>
              <a:rPr lang="en-GB" sz="1500" dirty="0">
                <a:solidFill>
                  <a:srgbClr val="004051"/>
                </a:solidFill>
                <a:latin typeface="Proxima Nova"/>
              </a:rPr>
              <a:t>An Awarding Organisation and End Point Assessment Organisation focused on automotive</a:t>
            </a:r>
            <a:endParaRPr lang="en-GB" sz="1500" b="0" i="0" u="none" strike="noStrike" kern="1200" cap="none" spc="0" normalizeH="0" baseline="0" noProof="0" dirty="0">
              <a:ln>
                <a:noFill/>
              </a:ln>
              <a:solidFill>
                <a:srgbClr val="004051"/>
              </a:solidFill>
              <a:effectLst/>
              <a:uLnTx/>
              <a:uFillTx/>
              <a:latin typeface="Proxima Nova" panose="02000506030000020004" pitchFamily="50" charset="0"/>
            </a:endParaRPr>
          </a:p>
          <a:p>
            <a:pPr marL="0" indent="0">
              <a:lnSpc>
                <a:spcPts val="1920"/>
              </a:lnSpc>
              <a:buClr>
                <a:srgbClr val="29BAD4"/>
              </a:buClr>
              <a:buSzPct val="160000"/>
              <a:buNone/>
              <a:defRPr/>
            </a:pPr>
            <a:r>
              <a:rPr lang="en-GB" sz="1700" b="1" dirty="0">
                <a:solidFill>
                  <a:srgbClr val="004051"/>
                </a:solidFill>
                <a:latin typeface="Proxima Nova"/>
              </a:rPr>
              <a:t>What they do:</a:t>
            </a:r>
            <a:endParaRPr lang="en-GB" sz="1600" i="0" u="none" strike="noStrike" kern="1200" cap="none" spc="0" normalizeH="0" baseline="0" noProof="0" dirty="0">
              <a:ln>
                <a:noFill/>
              </a:ln>
              <a:solidFill>
                <a:srgbClr val="004051"/>
              </a:solidFill>
              <a:effectLst/>
              <a:uLnTx/>
              <a:uFillTx/>
              <a:latin typeface="Proxima Nova" panose="02000506030000020004" pitchFamily="50" charset="0"/>
            </a:endParaRPr>
          </a:p>
          <a:p>
            <a:pPr marL="285750" indent="-285750">
              <a:buClr>
                <a:srgbClr val="29BAD4"/>
              </a:buClr>
              <a:buSzPct val="100000"/>
            </a:pPr>
            <a:r>
              <a:rPr lang="en-GB" sz="1500" dirty="0">
                <a:solidFill>
                  <a:srgbClr val="004051"/>
                </a:solidFill>
                <a:latin typeface="Proxima Nova"/>
                <a:ea typeface="+mn-lt"/>
                <a:cs typeface="+mn-lt"/>
              </a:rPr>
              <a:t>Support individuals working in the sector through professional membership and professional recognition</a:t>
            </a:r>
          </a:p>
          <a:p>
            <a:pPr marL="285750" indent="-285750">
              <a:buClr>
                <a:srgbClr val="29BAD4"/>
              </a:buClr>
              <a:buSzPct val="100000"/>
            </a:pPr>
            <a:r>
              <a:rPr lang="en-GB" sz="1500" dirty="0">
                <a:solidFill>
                  <a:srgbClr val="004051"/>
                </a:solidFill>
                <a:latin typeface="Proxima Nova"/>
                <a:ea typeface="+mn-lt"/>
                <a:cs typeface="Arial"/>
              </a:rPr>
              <a:t>Provide consumer reassurance through a public facing Professional Register</a:t>
            </a:r>
            <a:endParaRPr lang="en-GB" sz="1500" dirty="0">
              <a:solidFill>
                <a:srgbClr val="004051"/>
              </a:solidFill>
              <a:latin typeface="Proxima Nova"/>
              <a:ea typeface="+mn-lt"/>
              <a:cs typeface="+mn-lt"/>
            </a:endParaRPr>
          </a:p>
          <a:p>
            <a:pPr marL="285750" indent="-285750">
              <a:buClr>
                <a:srgbClr val="29BAD4"/>
              </a:buClr>
              <a:buSzPct val="100000"/>
            </a:pPr>
            <a:r>
              <a:rPr lang="en-GB" sz="1500" dirty="0">
                <a:solidFill>
                  <a:srgbClr val="004051"/>
                </a:solidFill>
                <a:latin typeface="Proxima Nova"/>
                <a:ea typeface="+mn-lt"/>
                <a:cs typeface="Arial"/>
              </a:rPr>
              <a:t>Maintain educational standards</a:t>
            </a:r>
            <a:endParaRPr lang="en-GB" dirty="0">
              <a:latin typeface="Proxima Nova"/>
              <a:cs typeface="Times New Roman"/>
            </a:endParaRPr>
          </a:p>
          <a:p>
            <a:pPr marL="285750" indent="-285750"/>
            <a:r>
              <a:rPr lang="en-GB" sz="1500" dirty="0">
                <a:solidFill>
                  <a:srgbClr val="004051"/>
                </a:solidFill>
                <a:latin typeface="Proxima Nova"/>
                <a:ea typeface="+mn-lt"/>
                <a:cs typeface="Arial"/>
              </a:rPr>
              <a:t>Assess and accredit the competence of individuals to operate in the sector</a:t>
            </a:r>
            <a:endParaRPr lang="en-GB" dirty="0">
              <a:latin typeface="Proxima Nova"/>
              <a:cs typeface="Times New Roman"/>
            </a:endParaRPr>
          </a:p>
          <a:p>
            <a:pPr marL="285750" indent="-285750"/>
            <a:r>
              <a:rPr lang="en-GB" sz="1500" dirty="0">
                <a:solidFill>
                  <a:srgbClr val="004051"/>
                </a:solidFill>
                <a:latin typeface="Proxima Nova"/>
                <a:ea typeface="+mn-lt"/>
                <a:cs typeface="Arial"/>
              </a:rPr>
              <a:t>Develop individuals and further their careers</a:t>
            </a:r>
            <a:endParaRPr lang="en-GB" dirty="0">
              <a:latin typeface="Proxima Nova"/>
              <a:cs typeface="Times New Roman"/>
            </a:endParaRPr>
          </a:p>
          <a:p>
            <a:pPr marL="285750" indent="-285750"/>
            <a:r>
              <a:rPr lang="en-GB" sz="1500" dirty="0">
                <a:solidFill>
                  <a:srgbClr val="004051"/>
                </a:solidFill>
                <a:latin typeface="Proxima Nova"/>
                <a:ea typeface="+mn-lt"/>
                <a:cs typeface="Arial"/>
              </a:rPr>
              <a:t>Campaign and build public confidence in the sector</a:t>
            </a:r>
          </a:p>
          <a:p>
            <a:pPr lvl="1">
              <a:lnSpc>
                <a:spcPts val="1920"/>
              </a:lnSpc>
              <a:spcBef>
                <a:spcPts val="1000"/>
              </a:spcBef>
              <a:buClr>
                <a:srgbClr val="29BAD4"/>
              </a:buClr>
              <a:buSzPct val="100000"/>
              <a:buFont typeface="Wingdings" pitchFamily="2" charset="2"/>
              <a:buChar char="§"/>
            </a:pPr>
            <a:endParaRPr lang="en-GB" sz="1500" dirty="0">
              <a:solidFill>
                <a:srgbClr val="004051"/>
              </a:solidFill>
              <a:latin typeface="Proxima Nova" panose="02000506030000020004" pitchFamily="2" charset="0"/>
            </a:endParaRP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0047E283-F713-FF60-2303-DF71CA01B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43" y="5926578"/>
            <a:ext cx="2300226" cy="923330"/>
          </a:xfrm>
          <a:prstGeom prst="rect">
            <a:avLst/>
          </a:prstGeom>
        </p:spPr>
      </p:pic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C56428E-0ABB-8A0F-4720-B1B4D4AB5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527" y="6110809"/>
            <a:ext cx="2109173" cy="5570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9BB346-999F-3888-BC88-4586EE4DE55D}"/>
              </a:ext>
            </a:extLst>
          </p:cNvPr>
          <p:cNvSpPr/>
          <p:nvPr/>
        </p:nvSpPr>
        <p:spPr>
          <a:xfrm>
            <a:off x="0" y="5879365"/>
            <a:ext cx="12192000" cy="76168"/>
          </a:xfrm>
          <a:prstGeom prst="rect">
            <a:avLst/>
          </a:prstGeom>
          <a:solidFill>
            <a:srgbClr val="FFC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16E293-DC0A-D939-C9DB-DB03725132EC}"/>
              </a:ext>
            </a:extLst>
          </p:cNvPr>
          <p:cNvCxnSpPr>
            <a:cxnSpLocks/>
          </p:cNvCxnSpPr>
          <p:nvPr/>
        </p:nvCxnSpPr>
        <p:spPr>
          <a:xfrm flipV="1">
            <a:off x="589604" y="952669"/>
            <a:ext cx="5176495" cy="23371"/>
          </a:xfrm>
          <a:prstGeom prst="line">
            <a:avLst/>
          </a:prstGeom>
          <a:ln w="63500">
            <a:solidFill>
              <a:srgbClr val="29BA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erson leaning against a wall&#10;&#10;AI-generated content may be incorrect.">
            <a:extLst>
              <a:ext uri="{FF2B5EF4-FFF2-40B4-BE49-F238E27FC236}">
                <a16:creationId xmlns:a16="http://schemas.microsoft.com/office/drawing/2014/main" id="{D9EC29B4-6AA3-10F9-F8F7-4B7AAF01D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89" y="952669"/>
            <a:ext cx="3595606" cy="412775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C504BDE-7ECA-0ACC-957A-C1C0606A4D19}"/>
              </a:ext>
            </a:extLst>
          </p:cNvPr>
          <p:cNvSpPr/>
          <p:nvPr/>
        </p:nvSpPr>
        <p:spPr>
          <a:xfrm>
            <a:off x="7927449" y="1041622"/>
            <a:ext cx="3586040" cy="4142628"/>
          </a:xfrm>
          <a:prstGeom prst="rect">
            <a:avLst/>
          </a:prstGeom>
          <a:noFill/>
          <a:ln w="19050">
            <a:solidFill>
              <a:srgbClr val="FFC9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1117B0-B94E-9E56-D5D6-B981A4B58D41}"/>
              </a:ext>
            </a:extLst>
          </p:cNvPr>
          <p:cNvSpPr/>
          <p:nvPr/>
        </p:nvSpPr>
        <p:spPr>
          <a:xfrm>
            <a:off x="0" y="5934670"/>
            <a:ext cx="12192000" cy="923330"/>
          </a:xfrm>
          <a:prstGeom prst="rect">
            <a:avLst/>
          </a:prstGeom>
          <a:solidFill>
            <a:srgbClr val="00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21F04-86C4-6277-A1A6-FE245C40FC21}"/>
              </a:ext>
            </a:extLst>
          </p:cNvPr>
          <p:cNvSpPr txBox="1"/>
          <p:nvPr/>
        </p:nvSpPr>
        <p:spPr>
          <a:xfrm>
            <a:off x="512064" y="357454"/>
            <a:ext cx="1132395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3B4C"/>
                </a:solidFill>
                <a:latin typeface="Proxima Nova"/>
                <a:cs typeface="Arial"/>
              </a:rPr>
              <a:t>Membership and IMI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Proxima Nova"/>
                <a:ea typeface="+mn-ea"/>
                <a:cs typeface="Arial"/>
              </a:rPr>
              <a:t> TechSafe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F50AC8-7A9B-A186-75D2-7C27FAB18531}"/>
              </a:ext>
            </a:extLst>
          </p:cNvPr>
          <p:cNvSpPr txBox="1">
            <a:spLocks/>
          </p:cNvSpPr>
          <p:nvPr/>
        </p:nvSpPr>
        <p:spPr>
          <a:xfrm>
            <a:off x="512065" y="1225486"/>
            <a:ext cx="6065944" cy="446634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20"/>
              </a:lnSpc>
              <a:buNone/>
            </a:pPr>
            <a:r>
              <a:rPr lang="en-GB" sz="1600" b="1" dirty="0">
                <a:solidFill>
                  <a:srgbClr val="004050"/>
                </a:solidFill>
                <a:latin typeface="Proxima Nova"/>
              </a:rPr>
              <a:t>What is it?</a:t>
            </a:r>
            <a:endParaRPr lang="en-US" b="1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ts val="1920"/>
              </a:lnSpc>
            </a:pPr>
            <a:r>
              <a:rPr lang="en-GB" sz="1500" dirty="0">
                <a:solidFill>
                  <a:srgbClr val="004051"/>
                </a:solidFill>
                <a:latin typeface="Proxima Nova"/>
              </a:rPr>
              <a:t>Professional recognition that you can gain and display with pride as a member of the IMI furthering your career development</a:t>
            </a:r>
          </a:p>
          <a:p>
            <a:pPr marL="285750" indent="-285750">
              <a:lnSpc>
                <a:spcPts val="1920"/>
              </a:lnSpc>
            </a:pPr>
            <a:r>
              <a:rPr lang="en-GB" sz="1500" dirty="0">
                <a:solidFill>
                  <a:srgbClr val="004051"/>
                </a:solidFill>
                <a:latin typeface="Proxima Nova"/>
              </a:rPr>
              <a:t>Proof that you stay current with emerging and safety-critical vehicle technologies</a:t>
            </a:r>
          </a:p>
          <a:p>
            <a:pPr marL="285750" indent="-285750">
              <a:lnSpc>
                <a:spcPts val="1920"/>
              </a:lnSpc>
              <a:defRPr/>
            </a:pPr>
            <a:r>
              <a:rPr lang="en-GB" sz="1500" dirty="0">
                <a:solidFill>
                  <a:srgbClr val="004051"/>
                </a:solidFill>
                <a:latin typeface="Proxima Nova"/>
                <a:ea typeface="Times New Roman" panose="02020603050405020304" pitchFamily="18" charset="0"/>
                <a:cs typeface="Times New Roman"/>
              </a:rPr>
              <a:t>Supports compliance with UK and international government regulations and insurance requirements and giving you a voice to impact change</a:t>
            </a:r>
          </a:p>
          <a:p>
            <a:pPr marL="285750" indent="-285750">
              <a:lnSpc>
                <a:spcPts val="1920"/>
              </a:lnSpc>
              <a:defRPr/>
            </a:pPr>
            <a:r>
              <a:rPr lang="en-GB" sz="1500" dirty="0">
                <a:solidFill>
                  <a:srgbClr val="004051"/>
                </a:solidFill>
                <a:latin typeface="Proxima Nova"/>
                <a:ea typeface="Times New Roman" panose="02020603050405020304" pitchFamily="18" charset="0"/>
                <a:cs typeface="Times New Roman"/>
              </a:rPr>
              <a:t>Customer confidence builder in your capabilities and professional commitment</a:t>
            </a:r>
            <a:endParaRPr lang="en-GB" sz="1500" dirty="0">
              <a:solidFill>
                <a:srgbClr val="004051"/>
              </a:solidFill>
              <a:latin typeface="Proxima Nova" panose="02000506030000020004" pitchFamily="50" charset="0"/>
              <a:ea typeface="Times New Roman" panose="02020603050405020304" pitchFamily="18" charset="0"/>
              <a:cs typeface="Times New Roman"/>
            </a:endParaRPr>
          </a:p>
          <a:p>
            <a:pPr marL="285750" indent="-285750">
              <a:lnSpc>
                <a:spcPts val="1920"/>
              </a:lnSpc>
              <a:defRPr/>
            </a:pPr>
            <a:r>
              <a:rPr lang="en-GB" sz="1500" dirty="0">
                <a:solidFill>
                  <a:srgbClr val="004051"/>
                </a:solidFill>
                <a:latin typeface="Proxima Nova"/>
                <a:cs typeface="Times New Roman"/>
              </a:rPr>
              <a:t>A community of like-minded individuals who hold similar views, skills and expertise</a:t>
            </a:r>
            <a:endParaRPr lang="en-GB" sz="1500" dirty="0">
              <a:solidFill>
                <a:srgbClr val="004051"/>
              </a:solidFill>
              <a:latin typeface="Proxima Nova" panose="02000506030000020004" pitchFamily="50" charset="0"/>
              <a:cs typeface="Times New Roman"/>
            </a:endParaRPr>
          </a:p>
          <a:p>
            <a:pPr lvl="1">
              <a:lnSpc>
                <a:spcPts val="1920"/>
              </a:lnSpc>
              <a:buClr>
                <a:srgbClr val="29BAD3"/>
              </a:buClr>
              <a:buSzPct val="100000"/>
              <a:buFont typeface="Wingdings,Sans-Serif" pitchFamily="2" charset="2"/>
              <a:buChar char="§"/>
              <a:defRPr/>
            </a:pPr>
            <a:endParaRPr lang="en-GB" sz="1600" kern="0" dirty="0">
              <a:solidFill>
                <a:srgbClr val="004051"/>
              </a:solidFill>
              <a:latin typeface="Proxima Nova" panose="02000506030000020004" pitchFamily="50" charset="0"/>
              <a:cs typeface="Times New Roman"/>
            </a:endParaRPr>
          </a:p>
          <a:p>
            <a:pPr>
              <a:lnSpc>
                <a:spcPts val="1920"/>
              </a:lnSpc>
              <a:buClr>
                <a:srgbClr val="29BAD3"/>
              </a:buClr>
              <a:buSzPct val="160000"/>
              <a:buFont typeface="Arial" pitchFamily="2" charset="2"/>
              <a:buChar char="•"/>
              <a:defRPr/>
            </a:pPr>
            <a:endParaRPr lang="en-GB" sz="1600" dirty="0">
              <a:solidFill>
                <a:srgbClr val="003B4C"/>
              </a:solidFill>
              <a:latin typeface="Proxima Nova" panose="02000506030000020004" pitchFamily="2" charset="0"/>
              <a:cs typeface="Times New Roman"/>
            </a:endParaRP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90AD8145-D3D1-EEC2-CDE1-5DAE16D93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43" y="5926578"/>
            <a:ext cx="2300226" cy="923330"/>
          </a:xfrm>
          <a:prstGeom prst="rect">
            <a:avLst/>
          </a:prstGeom>
        </p:spPr>
      </p:pic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C3752EC-51A6-4C80-9622-14547AE0B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527" y="6110809"/>
            <a:ext cx="2109173" cy="5570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B807A9-1316-8A1B-A237-45157CC8486D}"/>
              </a:ext>
            </a:extLst>
          </p:cNvPr>
          <p:cNvSpPr/>
          <p:nvPr/>
        </p:nvSpPr>
        <p:spPr>
          <a:xfrm>
            <a:off x="0" y="5879365"/>
            <a:ext cx="12192000" cy="76168"/>
          </a:xfrm>
          <a:prstGeom prst="rect">
            <a:avLst/>
          </a:prstGeom>
          <a:solidFill>
            <a:srgbClr val="FFC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78C20B-462E-24EC-C892-757AA7EC4C2B}"/>
              </a:ext>
            </a:extLst>
          </p:cNvPr>
          <p:cNvCxnSpPr>
            <a:cxnSpLocks/>
          </p:cNvCxnSpPr>
          <p:nvPr/>
        </p:nvCxnSpPr>
        <p:spPr>
          <a:xfrm flipV="1">
            <a:off x="581919" y="942229"/>
            <a:ext cx="6563599" cy="20951"/>
          </a:xfrm>
          <a:prstGeom prst="line">
            <a:avLst/>
          </a:prstGeom>
          <a:ln w="63500">
            <a:solidFill>
              <a:srgbClr val="29BA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721AE9-9891-9FEA-1460-8CC89A4211C3}"/>
              </a:ext>
            </a:extLst>
          </p:cNvPr>
          <p:cNvGrpSpPr/>
          <p:nvPr/>
        </p:nvGrpSpPr>
        <p:grpSpPr>
          <a:xfrm>
            <a:off x="7238605" y="1365235"/>
            <a:ext cx="4488397" cy="3959049"/>
            <a:chOff x="7094443" y="1097505"/>
            <a:chExt cx="4488397" cy="3959049"/>
          </a:xfrm>
        </p:grpSpPr>
        <p:pic>
          <p:nvPicPr>
            <p:cNvPr id="6" name="Picture 5" descr="A person holding a tablet with a car on it&#10;&#10;AI-generated content may be incorrect.">
              <a:extLst>
                <a:ext uri="{FF2B5EF4-FFF2-40B4-BE49-F238E27FC236}">
                  <a16:creationId xmlns:a16="http://schemas.microsoft.com/office/drawing/2014/main" id="{B2E318C3-2310-514E-814D-8974B602E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-80" b="32485"/>
            <a:stretch/>
          </p:blipFill>
          <p:spPr>
            <a:xfrm>
              <a:off x="7094443" y="1097505"/>
              <a:ext cx="4395807" cy="386383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F596BF-5A89-0562-7D09-E887E59106DC}"/>
                </a:ext>
              </a:extLst>
            </p:cNvPr>
            <p:cNvSpPr/>
            <p:nvPr/>
          </p:nvSpPr>
          <p:spPr>
            <a:xfrm>
              <a:off x="7197969" y="1189182"/>
              <a:ext cx="4384871" cy="3867372"/>
            </a:xfrm>
            <a:prstGeom prst="rect">
              <a:avLst/>
            </a:prstGeom>
            <a:noFill/>
            <a:ln w="19050">
              <a:solidFill>
                <a:srgbClr val="FFC91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300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C53E8-97C8-3C1E-9E59-CF0AADF75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13A612-8F5C-09AA-8C93-B4421F29FC33}"/>
              </a:ext>
            </a:extLst>
          </p:cNvPr>
          <p:cNvSpPr/>
          <p:nvPr/>
        </p:nvSpPr>
        <p:spPr>
          <a:xfrm>
            <a:off x="0" y="5934670"/>
            <a:ext cx="12192000" cy="923330"/>
          </a:xfrm>
          <a:prstGeom prst="rect">
            <a:avLst/>
          </a:prstGeom>
          <a:solidFill>
            <a:srgbClr val="00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DA080-8492-597C-3B6E-DDB60783953A}"/>
              </a:ext>
            </a:extLst>
          </p:cNvPr>
          <p:cNvSpPr txBox="1"/>
          <p:nvPr/>
        </p:nvSpPr>
        <p:spPr>
          <a:xfrm>
            <a:off x="512064" y="363112"/>
            <a:ext cx="1142483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Proxima Nova"/>
                <a:ea typeface="+mn-ea"/>
                <a:cs typeface="Arial"/>
              </a:rPr>
              <a:t>Your path to IMI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Proxima Nova"/>
                <a:ea typeface="+mn-ea"/>
                <a:cs typeface="Arial"/>
              </a:rPr>
              <a:t>TechSafe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B4C"/>
                </a:solidFill>
                <a:effectLst/>
                <a:uLnTx/>
                <a:uFillTx/>
                <a:latin typeface="Proxima Nova"/>
                <a:ea typeface="+mn-ea"/>
                <a:cs typeface="Arial"/>
              </a:rPr>
              <a:t> recognition 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085AB690-861B-70AD-3738-A860E9ED3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43" y="5926578"/>
            <a:ext cx="2300226" cy="923330"/>
          </a:xfrm>
          <a:prstGeom prst="rect">
            <a:avLst/>
          </a:prstGeom>
        </p:spPr>
      </p:pic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C5BFA40-3C18-C228-EE31-5FF4603D5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527" y="6110809"/>
            <a:ext cx="2109173" cy="5570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E5A138-5083-DAF7-DF71-21A4BD82D310}"/>
              </a:ext>
            </a:extLst>
          </p:cNvPr>
          <p:cNvSpPr/>
          <p:nvPr/>
        </p:nvSpPr>
        <p:spPr>
          <a:xfrm>
            <a:off x="0" y="5879365"/>
            <a:ext cx="12192000" cy="76168"/>
          </a:xfrm>
          <a:prstGeom prst="rect">
            <a:avLst/>
          </a:prstGeom>
          <a:solidFill>
            <a:srgbClr val="FFC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77D6D0-5038-2D35-DF4F-816335AD940E}"/>
              </a:ext>
            </a:extLst>
          </p:cNvPr>
          <p:cNvCxnSpPr>
            <a:cxnSpLocks/>
          </p:cNvCxnSpPr>
          <p:nvPr/>
        </p:nvCxnSpPr>
        <p:spPr>
          <a:xfrm>
            <a:off x="589604" y="976040"/>
            <a:ext cx="8068428" cy="0"/>
          </a:xfrm>
          <a:prstGeom prst="line">
            <a:avLst/>
          </a:prstGeom>
          <a:ln w="63500">
            <a:solidFill>
              <a:srgbClr val="29BA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29DAFE-9584-E31E-00AB-85FEA302036E}"/>
              </a:ext>
            </a:extLst>
          </p:cNvPr>
          <p:cNvSpPr txBox="1">
            <a:spLocks/>
          </p:cNvSpPr>
          <p:nvPr/>
        </p:nvSpPr>
        <p:spPr>
          <a:xfrm>
            <a:off x="512065" y="1594396"/>
            <a:ext cx="6256380" cy="409742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60000"/>
              </a:lnSpc>
              <a:buClr>
                <a:srgbClr val="29BAD3"/>
              </a:buClr>
              <a:buSzPct val="100000"/>
              <a:buFont typeface="+mj-lt"/>
              <a:buAutoNum type="arabicPeriod"/>
              <a:defRPr/>
            </a:pPr>
            <a:r>
              <a:rPr lang="en-GB" sz="1600" b="1" kern="0" dirty="0">
                <a:solidFill>
                  <a:srgbClr val="004051"/>
                </a:solidFill>
                <a:latin typeface="Proxima Nova" panose="02000506030000020004" pitchFamily="50" charset="0"/>
                <a:cs typeface="Times New Roman"/>
              </a:rPr>
              <a:t>Gain eligibility </a:t>
            </a:r>
            <a:r>
              <a:rPr lang="en-GB" sz="1600" kern="0" dirty="0">
                <a:solidFill>
                  <a:srgbClr val="004051"/>
                </a:solidFill>
                <a:latin typeface="Proxima Nova" panose="02000506030000020004" pitchFamily="50" charset="0"/>
                <a:cs typeface="Times New Roman"/>
              </a:rPr>
              <a:t>Achieve an IMI TechSafe eligible qualification or accredited assessment</a:t>
            </a:r>
          </a:p>
          <a:p>
            <a:pPr marL="800100" lvl="1" indent="-342900">
              <a:lnSpc>
                <a:spcPct val="160000"/>
              </a:lnSpc>
              <a:buClr>
                <a:srgbClr val="29BAD3"/>
              </a:buClr>
              <a:buSzPct val="100000"/>
              <a:buFont typeface="+mj-lt"/>
              <a:buAutoNum type="arabicPeriod"/>
              <a:defRPr/>
            </a:pPr>
            <a:r>
              <a:rPr lang="en-GB" sz="1600" b="1" kern="0" dirty="0">
                <a:solidFill>
                  <a:srgbClr val="004051"/>
                </a:solidFill>
                <a:latin typeface="Proxima Nova" panose="02000506030000020004" pitchFamily="50" charset="0"/>
                <a:cs typeface="Times New Roman"/>
              </a:rPr>
              <a:t>Become a member </a:t>
            </a:r>
            <a:r>
              <a:rPr lang="en-GB" sz="1600" kern="0" dirty="0">
                <a:solidFill>
                  <a:srgbClr val="004051"/>
                </a:solidFill>
                <a:latin typeface="Proxima Nova"/>
                <a:cs typeface="Calibri"/>
              </a:rPr>
              <a:t>O</a:t>
            </a:r>
            <a:r>
              <a:rPr lang="en-GB" sz="1600" dirty="0">
                <a:solidFill>
                  <a:srgbClr val="004051"/>
                </a:solidFill>
                <a:latin typeface="Proxima Nova"/>
                <a:cs typeface="Calibri"/>
              </a:rPr>
              <a:t>pt-in to j</a:t>
            </a:r>
            <a:r>
              <a:rPr kumimoji="0" lang="en-GB" sz="1600" kern="1200" cap="none" spc="0" normalizeH="0" noProof="0" dirty="0" err="1">
                <a:ln>
                  <a:noFill/>
                </a:ln>
                <a:solidFill>
                  <a:srgbClr val="004051"/>
                </a:solidFill>
                <a:effectLst/>
                <a:uLnTx/>
                <a:uFillTx/>
                <a:latin typeface="Proxima Nova"/>
                <a:cs typeface="Calibri"/>
              </a:rPr>
              <a:t>oin</a:t>
            </a:r>
            <a:r>
              <a:rPr kumimoji="0" lang="en-GB" sz="1600" kern="1200" cap="none" spc="0" normalizeH="0" noProof="0" dirty="0">
                <a:ln>
                  <a:noFill/>
                </a:ln>
                <a:solidFill>
                  <a:srgbClr val="004051"/>
                </a:solidFill>
                <a:effectLst/>
                <a:uLnTx/>
                <a:uFillTx/>
                <a:latin typeface="Proxima Nova"/>
                <a:cs typeface="Calibri"/>
              </a:rPr>
              <a:t> IMI </a:t>
            </a:r>
            <a:r>
              <a:rPr lang="en-GB" sz="1600" dirty="0">
                <a:solidFill>
                  <a:srgbClr val="004051"/>
                </a:solidFill>
                <a:latin typeface="Proxima Nova"/>
                <a:cs typeface="Calibri"/>
              </a:rPr>
              <a:t>membership, agree the IMI Professional Standard and gain access to IMI TechSafe recognition and professional registration</a:t>
            </a:r>
          </a:p>
          <a:p>
            <a:pPr marL="800100" lvl="1" indent="-342900">
              <a:lnSpc>
                <a:spcPct val="160000"/>
              </a:lnSpc>
              <a:buClr>
                <a:srgbClr val="29BAD3"/>
              </a:buClr>
              <a:buSzPct val="100000"/>
              <a:buFont typeface="+mj-lt"/>
              <a:buAutoNum type="arabicPeriod"/>
              <a:defRPr/>
            </a:pPr>
            <a:r>
              <a:rPr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4051"/>
                </a:solidFill>
                <a:effectLst/>
                <a:uLnTx/>
                <a:uFillTx/>
                <a:latin typeface="Proxima Nova"/>
                <a:cs typeface="Calibri"/>
              </a:rPr>
              <a:t>Reta</a:t>
            </a:r>
            <a:r>
              <a:rPr lang="en-GB" sz="1600" b="1" dirty="0">
                <a:solidFill>
                  <a:srgbClr val="004051"/>
                </a:solidFill>
                <a:latin typeface="Proxima Nova"/>
                <a:cs typeface="Calibri"/>
              </a:rPr>
              <a:t>in your membership </a:t>
            </a:r>
            <a:r>
              <a:rPr lang="en-GB" sz="1600" dirty="0">
                <a:solidFill>
                  <a:srgbClr val="004051"/>
                </a:solidFill>
                <a:latin typeface="Proxima Nova"/>
                <a:cs typeface="Calibri"/>
              </a:rPr>
              <a:t>and IMI TechSafe recognition by completing relevant CPD over a three year cycle</a:t>
            </a:r>
            <a:endParaRPr lang="en-GB" sz="1600" kern="0" dirty="0">
              <a:solidFill>
                <a:srgbClr val="004051"/>
              </a:solidFill>
              <a:latin typeface="Proxima Nova" panose="02000506030000020004" pitchFamily="50" charset="0"/>
              <a:cs typeface="Times New Roman"/>
            </a:endParaRPr>
          </a:p>
          <a:p>
            <a:pPr>
              <a:lnSpc>
                <a:spcPts val="1920"/>
              </a:lnSpc>
              <a:buClr>
                <a:srgbClr val="29BAD3"/>
              </a:buClr>
              <a:buSzPct val="160000"/>
              <a:buFont typeface="Arial" pitchFamily="2" charset="2"/>
              <a:buChar char="•"/>
              <a:defRPr/>
            </a:pPr>
            <a:endParaRPr lang="en-GB" sz="1600" dirty="0">
              <a:solidFill>
                <a:srgbClr val="003B4C"/>
              </a:solidFill>
              <a:latin typeface="Proxima Nova" panose="02000506030000020004" pitchFamily="2" charset="0"/>
              <a:cs typeface="Times New Roman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BB4C60-AAC4-06D9-A84B-1C090D60477B}"/>
              </a:ext>
            </a:extLst>
          </p:cNvPr>
          <p:cNvGrpSpPr/>
          <p:nvPr/>
        </p:nvGrpSpPr>
        <p:grpSpPr>
          <a:xfrm>
            <a:off x="7296513" y="1330685"/>
            <a:ext cx="4383422" cy="3800703"/>
            <a:chOff x="7092563" y="1439206"/>
            <a:chExt cx="4383422" cy="3800703"/>
          </a:xfrm>
        </p:grpSpPr>
        <p:pic>
          <p:nvPicPr>
            <p:cNvPr id="18" name="Picture 17" descr="A person working on a car&#10;&#10;AI-generated content may be incorrect.">
              <a:extLst>
                <a:ext uri="{FF2B5EF4-FFF2-40B4-BE49-F238E27FC236}">
                  <a16:creationId xmlns:a16="http://schemas.microsoft.com/office/drawing/2014/main" id="{5646335A-EF73-5D93-8608-4137D561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2" r="14649"/>
            <a:stretch/>
          </p:blipFill>
          <p:spPr>
            <a:xfrm>
              <a:off x="7092563" y="1439206"/>
              <a:ext cx="4281624" cy="370425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1C8AF7-E1A3-EE76-D402-F85AA4DE83C4}"/>
                </a:ext>
              </a:extLst>
            </p:cNvPr>
            <p:cNvSpPr/>
            <p:nvPr/>
          </p:nvSpPr>
          <p:spPr>
            <a:xfrm>
              <a:off x="7187979" y="1537476"/>
              <a:ext cx="4288006" cy="3702433"/>
            </a:xfrm>
            <a:prstGeom prst="rect">
              <a:avLst/>
            </a:prstGeom>
            <a:noFill/>
            <a:ln w="19050">
              <a:solidFill>
                <a:srgbClr val="FFC91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38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16325-2AF1-2269-33F1-85F28D84A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72F7C4E-FCEB-89E1-0D4C-5D425600DB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3A20F9-B5E4-44A8-EE77-8CF11BBECD6F}"/>
              </a:ext>
            </a:extLst>
          </p:cNvPr>
          <p:cNvSpPr txBox="1"/>
          <p:nvPr/>
        </p:nvSpPr>
        <p:spPr>
          <a:xfrm>
            <a:off x="512064" y="742884"/>
            <a:ext cx="1119225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"/>
                <a:cs typeface="Arial"/>
              </a:rPr>
              <a:t>Scan to start your IMI </a:t>
            </a:r>
            <a:r>
              <a:rPr lang="en-US" sz="3200" b="1">
                <a:solidFill>
                  <a:schemeClr val="bg1"/>
                </a:solidFill>
                <a:latin typeface="Proxima Nova"/>
                <a:cs typeface="Arial"/>
              </a:rPr>
              <a:t>membership journey</a:t>
            </a:r>
            <a:endParaRPr lang="en-US" sz="3200">
              <a:solidFill>
                <a:schemeClr val="bg1"/>
              </a:solidFill>
              <a:latin typeface="Proxima Nova"/>
            </a:endParaRPr>
          </a:p>
        </p:txBody>
      </p:sp>
      <p:pic>
        <p:nvPicPr>
          <p:cNvPr id="2" name="Picture 1" descr="A qr code with a logo&#10;&#10;Description automatically generated">
            <a:extLst>
              <a:ext uri="{FF2B5EF4-FFF2-40B4-BE49-F238E27FC236}">
                <a16:creationId xmlns:a16="http://schemas.microsoft.com/office/drawing/2014/main" id="{D67E1203-B85D-C154-5378-1C68E799F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t="3808" r="3172" b="3430"/>
          <a:stretch/>
        </p:blipFill>
        <p:spPr>
          <a:xfrm>
            <a:off x="4349363" y="1987826"/>
            <a:ext cx="3530380" cy="348818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47F2582-294E-D16A-20D8-E75AAE18EA7B}"/>
              </a:ext>
            </a:extLst>
          </p:cNvPr>
          <p:cNvSpPr/>
          <p:nvPr/>
        </p:nvSpPr>
        <p:spPr>
          <a:xfrm>
            <a:off x="4444779" y="2070544"/>
            <a:ext cx="3530380" cy="3488186"/>
          </a:xfrm>
          <a:prstGeom prst="rect">
            <a:avLst/>
          </a:prstGeom>
          <a:noFill/>
          <a:ln w="19050">
            <a:solidFill>
              <a:srgbClr val="FFC9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D19450B2D0F4D9C648822D4D32CDA" ma:contentTypeVersion="16" ma:contentTypeDescription="Create a new document." ma:contentTypeScope="" ma:versionID="b0271a881c2163a729aa8627c4d53bb9">
  <xsd:schema xmlns:xsd="http://www.w3.org/2001/XMLSchema" xmlns:xs="http://www.w3.org/2001/XMLSchema" xmlns:p="http://schemas.microsoft.com/office/2006/metadata/properties" xmlns:ns2="427c0431-bbc6-4efd-b0ed-52864f0a0595" xmlns:ns3="91407e0f-939e-4ede-94a6-1ed4d5a746e4" targetNamespace="http://schemas.microsoft.com/office/2006/metadata/properties" ma:root="true" ma:fieldsID="96bb046b3712b805ee2328540962e0fa" ns2:_="" ns3:_="">
    <xsd:import namespace="427c0431-bbc6-4efd-b0ed-52864f0a0595"/>
    <xsd:import namespace="91407e0f-939e-4ede-94a6-1ed4d5a746e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DateModifi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c0431-bbc6-4efd-b0ed-52864f0a059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54aeca9a-ab7b-447c-b90e-5b8cdd226e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DateModified" ma:index="23" nillable="true" ma:displayName="Date Modified" ma:format="DateTime" ma:internalName="DateModifi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07e0f-939e-4ede-94a6-1ed4d5a746e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fb50aee-0a4f-40bd-99c3-081fc6f7f797}" ma:internalName="TaxCatchAll" ma:showField="CatchAllData" ma:web="91407e0f-939e-4ede-94a6-1ed4d5a746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7c0431-bbc6-4efd-b0ed-52864f0a0595">
      <Terms xmlns="http://schemas.microsoft.com/office/infopath/2007/PartnerControls"/>
    </lcf76f155ced4ddcb4097134ff3c332f>
    <TaxCatchAll xmlns="91407e0f-939e-4ede-94a6-1ed4d5a746e4" xsi:nil="true"/>
    <DateModified xmlns="427c0431-bbc6-4efd-b0ed-52864f0a0595" xsi:nil="true"/>
  </documentManagement>
</p:properties>
</file>

<file path=customXml/itemProps1.xml><?xml version="1.0" encoding="utf-8"?>
<ds:datastoreItem xmlns:ds="http://schemas.openxmlformats.org/officeDocument/2006/customXml" ds:itemID="{FDF02C14-0532-4B9B-9FB1-1C14B49655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85BABE-DE61-4217-A365-31DA7127D0C8}">
  <ds:schemaRefs>
    <ds:schemaRef ds:uri="427c0431-bbc6-4efd-b0ed-52864f0a0595"/>
    <ds:schemaRef ds:uri="91407e0f-939e-4ede-94a6-1ed4d5a746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A5EA6A4-3156-486D-A3BA-B08CA5830214}">
  <ds:schemaRefs>
    <ds:schemaRef ds:uri="http://purl.org/dc/elements/1.1/"/>
    <ds:schemaRef ds:uri="91407e0f-939e-4ede-94a6-1ed4d5a746e4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427c0431-bbc6-4efd-b0ed-52864f0a0595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2398d05b-6b0f-48bd-aee1-5c34335759f3}" enabled="0" method="" siteId="{2398d05b-6b0f-48bd-aee1-5c34335759f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237</Words>
  <Application>Microsoft Office PowerPoint</Application>
  <PresentationFormat>Widescreen</PresentationFormat>
  <Paragraphs>29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Proxima Nova</vt:lpstr>
      <vt:lpstr>Wingdings</vt:lpstr>
      <vt:lpstr>Wingdings,Sans-Serif</vt:lpstr>
      <vt:lpstr>1_Office Theme</vt:lpstr>
      <vt:lpstr>ADVANCE YOUR CAREER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Forum  Proposals</dc:title>
  <dc:creator>Daniel Zealander</dc:creator>
  <cp:lastModifiedBy>Joe Poppy</cp:lastModifiedBy>
  <cp:revision>22</cp:revision>
  <dcterms:created xsi:type="dcterms:W3CDTF">2023-12-08T10:55:31Z</dcterms:created>
  <dcterms:modified xsi:type="dcterms:W3CDTF">2025-05-02T15:22:35Z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0x010100645D19450B2D0F4D9C648822D4D32CDA</vt:lpwstr>
  </property>
  <property fmtid="{D5CDD505-2E9C-101B-9397-08002B2CF9AE}" pid="3" name="MediaServiceImageTags">
    <vt:lpwstr/>
  </property>
</Properties>
</file>