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comments/modernComment_106_0.xml" ContentType="application/vnd.ms-powerpoint.comments+xml"/>
  <Override PartName="/ppt/notesSlides/notesSlide8.xml" ContentType="application/vnd.openxmlformats-officedocument.presentationml.notesSlide+xml"/>
  <Override PartName="/ppt/comments/modernComment_107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panose="020B060402020202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C6B509-7C07-59DB-74CD-53E8D75C8AFC}" name="Kate Muir" initials="KM" userId="7505f61e7e2e6451" providerId="Windows Live"/>
  <p188:author id="{7C7803CF-8372-A4EA-5800-DE82822299EB}" name="Julia Muir" initials="JM" userId="e5546751e2a4bfb2" providerId="Windows Live"/>
  <p188:author id="{171B53DE-0831-E960-30A0-F5185399D2F0}" name="Junique Aujla" initials="JA" userId="S::Juniquea@theimi.org.uk::94d8ff34-e6e8-4a83-95ee-517641119a9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8"/>
    <p:restoredTop sz="94555"/>
  </p:normalViewPr>
  <p:slideViewPr>
    <p:cSldViewPr snapToGrid="0">
      <p:cViewPr varScale="1">
        <p:scale>
          <a:sx n="75" d="100"/>
          <a:sy n="75" d="100"/>
        </p:scale>
        <p:origin x="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74B77617-6A48-804A-889A-4B724395789E}" authorId="{7C7803CF-8372-A4EA-5800-DE82822299EB}" status="resolved" created="2025-06-05T17:55:43.162" complete="100000">
    <pc:sldMkLst xmlns:pc="http://schemas.microsoft.com/office/powerpoint/2013/main/command">
      <pc:docMk/>
      <pc:sldMk cId="0" sldId="256"/>
    </pc:sldMkLst>
    <p188:txBody>
      <a:bodyPr/>
      <a:lstStyle/>
      <a:p>
        <a:r>
          <a:rPr lang="en-US"/>
          <a:t>Please make the whole slide deck look more like this year’s style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26440FCA-7751-A149-A817-1BFE3B7D8C63}" authorId="{7C7803CF-8372-A4EA-5800-DE82822299EB}" status="resolved" created="2025-06-05T17:55:16.231" complete="100000">
    <pc:sldMkLst xmlns:pc="http://schemas.microsoft.com/office/powerpoint/2013/main/command">
      <pc:docMk/>
      <pc:sldMk cId="0" sldId="260"/>
    </pc:sldMkLst>
    <p188:txBody>
      <a:bodyPr/>
      <a:lstStyle/>
      <a:p>
        <a:r>
          <a:rPr lang="en-US"/>
          <a:t>Please insert new blank template</a:t>
        </a:r>
      </a:p>
    </p188:txBody>
    <p188:extLst>
      <p:ext xmlns:p="http://schemas.openxmlformats.org/presentationml/2006/main" uri="{57CB4572-C831-44C2-8A1C-0ADB6CCDFE69}">
        <p223:reactions xmlns:p223="http://schemas.microsoft.com/office/powerpoint/2022/03/main">
          <p223:rxn type="👍">
            <p223:instance time="2025-06-11T08:43:54.094" authorId="{1AC6B509-7C07-59DB-74CD-53E8D75C8AFC}"/>
          </p223:rxn>
        </p223:reactions>
      </p:ext>
    </p188:extLst>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E7104090-4BC0-EC4A-B0FF-F04FBD6D3C66}" authorId="{7C7803CF-8372-A4EA-5800-DE82822299EB}" status="resolved" created="2025-06-05T17:56:11.977" complete="100000">
    <pc:sldMkLst xmlns:pc="http://schemas.microsoft.com/office/powerpoint/2013/main/command">
      <pc:docMk/>
      <pc:sldMk cId="0" sldId="261"/>
    </pc:sldMkLst>
    <p188:txBody>
      <a:bodyPr/>
      <a:lstStyle/>
      <a:p>
        <a:r>
          <a:rPr lang="en-US"/>
          <a:t>Please insert template with Catherine Faiers </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E1780502-0E8C-054F-9136-00654B63D3E0}" authorId="{7C7803CF-8372-A4EA-5800-DE82822299EB}" status="resolved" created="2025-06-05T17:56:30.842" complete="100000">
    <pc:sldMkLst xmlns:pc="http://schemas.microsoft.com/office/powerpoint/2013/main/command">
      <pc:docMk/>
      <pc:sldMk cId="0" sldId="262"/>
    </pc:sldMkLst>
    <p188:txBody>
      <a:bodyPr/>
      <a:lstStyle/>
      <a:p>
        <a:r>
          <a:rPr lang="en-US"/>
          <a:t>Please insert the “no photo” template”</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23A019FB-996F-4744-8D1A-5F1BE933B3A1}" authorId="{7C7803CF-8372-A4EA-5800-DE82822299EB}" status="resolved" created="2025-06-05T17:56:51.293" complete="100000">
    <pc:sldMkLst xmlns:pc="http://schemas.microsoft.com/office/powerpoint/2013/main/command">
      <pc:docMk/>
      <pc:sldMk cId="0" sldId="263"/>
    </pc:sldMkLst>
    <p188:txBody>
      <a:bodyPr/>
      <a:lstStyle/>
      <a:p>
        <a:r>
          <a:rPr lang="en-US"/>
          <a:t>Please insert the no photo template with Catherine’s name</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D19ADF25-2AC6-E944-A74B-6A06561555C5}" authorId="{7C7803CF-8372-A4EA-5800-DE82822299EB}" status="resolved" created="2025-06-05T17:58:04.228" complete="100000">
    <ac:deMkLst xmlns:ac="http://schemas.microsoft.com/office/drawing/2013/main/command">
      <pc:docMk xmlns:pc="http://schemas.microsoft.com/office/powerpoint/2013/main/command"/>
      <pc:sldMk xmlns:pc="http://schemas.microsoft.com/office/powerpoint/2013/main/command" cId="0" sldId="265"/>
      <ac:picMk id="108" creationId="{00000000-0000-0000-0000-000000000000}"/>
    </ac:deMkLst>
    <p188:txBody>
      <a:bodyPr/>
      <a:lstStyle/>
      <a:p>
        <a:r>
          <a:rPr lang="en-US"/>
          <a:t>I have changed the act to reflect Catherine’s post, Please change the image to be the template with Catherine’s image </a:t>
        </a:r>
      </a:p>
    </p188:txBody>
    <p188:extLst>
      <p:ext xmlns:p="http://schemas.openxmlformats.org/presentationml/2006/main" uri="{57CB4572-C831-44C2-8A1C-0ADB6CCDFE69}">
        <p223:reactions xmlns:p223="http://schemas.microsoft.com/office/powerpoint/2022/03/main">
          <p223:rxn type="👍">
            <p223:instance time="2025-06-11T08:35:59.200" authorId="{1AC6B509-7C07-59DB-74CD-53E8D75C8AFC}"/>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117f3c7a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117f3c7a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117f3c7a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117f3c7a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0f6301a7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0f6301a7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e117f3c7a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e117f3c7a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117f3c7a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e117f3c7a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117f3c7a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117f3c7a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117f3c7a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e117f3c7a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117f3c7a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117f3c7a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117f3c7a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117f3c7a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117f3c7a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e117f3c7a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e0f6301a71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e0f6301a7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0f6301a7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0f6301a7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0f6301a7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0f6301a7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e0f6301a7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e0f6301a7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0f6301a7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e0f6301a7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0f6301a7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0f6301a7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0f6301a7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0f6301a7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0f6301a7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0f6301a71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7"/>
        <p:cNvGrpSpPr/>
        <p:nvPr/>
      </p:nvGrpSpPr>
      <p:grpSpPr>
        <a:xfrm>
          <a:off x="0" y="0"/>
          <a:ext cx="0" cy="0"/>
          <a:chOff x="0" y="0"/>
          <a:chExt cx="0" cy="0"/>
        </a:xfrm>
      </p:grpSpPr>
      <p:sp>
        <p:nvSpPr>
          <p:cNvPr id="109" name="Google Shape;109;p22"/>
          <p:cNvSpPr txBox="1"/>
          <p:nvPr/>
        </p:nvSpPr>
        <p:spPr>
          <a:xfrm>
            <a:off x="1042241" y="238564"/>
            <a:ext cx="4406581" cy="54322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"The automotive woman who inspires me is Catherine </a:t>
            </a:r>
            <a:r>
              <a:rPr lang="en-GB" sz="900" err="1">
                <a:solidFill>
                  <a:srgbClr val="015965"/>
                </a:solidFill>
                <a:latin typeface="Helvetica Neue"/>
                <a:ea typeface="Helvetica Neue"/>
                <a:cs typeface="Helvetica Neue"/>
                <a:sym typeface="Helvetica Neue"/>
              </a:rPr>
              <a:t>Faiers</a:t>
            </a:r>
            <a:r>
              <a:rPr lang="en-GB" sz="900">
                <a:solidFill>
                  <a:srgbClr val="015965"/>
                </a:solidFill>
                <a:latin typeface="Helvetica Neue"/>
                <a:ea typeface="Helvetica Neue"/>
                <a:cs typeface="Helvetica Neue"/>
                <a:sym typeface="Helvetica Neue"/>
              </a:rPr>
              <a:t> </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An amazing leader with huge capacity to manage the big things whilst not forgetting about the detail which can have a profound impact on people. Someone who cares passionately about doing the right thing, for her people, the business and the industry. Unafraid to break down barriers, tackle the tricky topics which others may avoid, and make a stance. Her endless ability to be across so many areas simultaneously quite simply means progress is made!</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A wonderful role model to many. At Auto Trader, we regularly see Catherine showing up, sharing personal stories from having children, juggling work and home life, career progression and dealing with challenging situations of all varieties. She is open, honest, sincere and comfortable being vulnerable with others. As a result she not only has a great impact on people in the organisation but touches the hearts of colleagues which is endearing. Catherine spends time engaging with our employee networks and does her utmost to listen and learn from our people, openly challenging her own thinking.</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Her commercial acumen and strategic thinking is hard to summarise. Those who know her have huge respect and admiration for her business capabilities again across all levels from shaping the future strategy of a FTSE100 tech business like ours to driving the successful delivery of our operations. She’s a driven individual with an abundance of talent rarely seen! Catherine is a superb role model to many internally and also externally be that in automotive or beyond. She has recently been instrumental in bringing together collectives of women at all levels in the interest of offering support and lifting others. She’s also a wonderful role model to her children and often shares photos and insight be that school plays, driving tractors or anything else a typical mum gets happily involved in! </a:t>
            </a:r>
          </a:p>
          <a:p>
            <a:pPr marL="0" lvl="0" indent="0" algn="l" rtl="0">
              <a:spcBef>
                <a:spcPts val="0"/>
              </a:spcBef>
              <a:spcAft>
                <a:spcPts val="0"/>
              </a:spcAft>
              <a:buNone/>
            </a:pPr>
            <a:endParaRPr lang="en-GB" sz="9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In summary, an exceptional organisational and industry inspirational leader who we’re proud is ours. ❤️ </a:t>
            </a: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That is why Catherine </a:t>
            </a:r>
            <a:r>
              <a:rPr lang="en-GB" sz="900" err="1">
                <a:solidFill>
                  <a:srgbClr val="015965"/>
                </a:solidFill>
                <a:latin typeface="Helvetica Neue"/>
                <a:ea typeface="Helvetica Neue"/>
                <a:cs typeface="Helvetica Neue"/>
                <a:sym typeface="Helvetica Neue"/>
              </a:rPr>
              <a:t>Faiers</a:t>
            </a:r>
            <a:r>
              <a:rPr lang="en-GB" sz="900">
                <a:solidFill>
                  <a:srgbClr val="015965"/>
                </a:solidFill>
                <a:latin typeface="Helvetica Neue"/>
                <a:ea typeface="Helvetica Neue"/>
                <a:cs typeface="Helvetica Neue"/>
                <a:sym typeface="Helvetica Neue"/>
              </a:rPr>
              <a:t> is </a:t>
            </a:r>
            <a:r>
              <a:rPr lang="en-GB" sz="900" err="1">
                <a:solidFill>
                  <a:srgbClr val="015965"/>
                </a:solidFill>
                <a:latin typeface="Helvetica Neue"/>
                <a:ea typeface="Helvetica Neue"/>
                <a:cs typeface="Helvetica Neue"/>
                <a:sym typeface="Helvetica Neue"/>
              </a:rPr>
              <a:t>hashtag#InspiringAutomotiveWoman</a:t>
            </a:r>
            <a:r>
              <a:rPr lang="en-GB" sz="900">
                <a:solidFill>
                  <a:srgbClr val="015965"/>
                </a:solidFill>
                <a:latin typeface="Helvetica Neue"/>
                <a:ea typeface="Helvetica Neue"/>
                <a:cs typeface="Helvetica Neue"/>
                <a:sym typeface="Helvetica Neue"/>
              </a:rPr>
              <a:t>.</a:t>
            </a:r>
          </a:p>
          <a:p>
            <a:pPr marL="0" lvl="0" indent="0" algn="l" rtl="0">
              <a:spcBef>
                <a:spcPts val="0"/>
              </a:spcBef>
              <a:spcAft>
                <a:spcPts val="0"/>
              </a:spcAft>
              <a:buNone/>
            </a:pPr>
            <a:r>
              <a:rPr lang="en-GB" sz="900">
                <a:solidFill>
                  <a:srgbClr val="015965"/>
                </a:solidFill>
                <a:latin typeface="Helvetica Neue"/>
                <a:ea typeface="Helvetica Neue"/>
                <a:cs typeface="Helvetica Neue"/>
                <a:sym typeface="Helvetica Neue"/>
              </a:rPr>
              <a:t>So,#</a:t>
            </a:r>
            <a:r>
              <a:rPr lang="en-GB" sz="900" err="1">
                <a:solidFill>
                  <a:srgbClr val="015965"/>
                </a:solidFill>
                <a:latin typeface="Helvetica Neue"/>
                <a:ea typeface="Helvetica Neue"/>
                <a:cs typeface="Helvetica Neue"/>
                <a:sym typeface="Helvetica Neue"/>
              </a:rPr>
              <a:t>WhoInspiresYou</a:t>
            </a:r>
            <a:r>
              <a:rPr lang="en-GB" sz="900">
                <a:solidFill>
                  <a:srgbClr val="015965"/>
                </a:solidFill>
                <a:latin typeface="Helvetica Neue"/>
                <a:ea typeface="Helvetica Neue"/>
                <a:cs typeface="Helvetica Neue"/>
                <a:sym typeface="Helvetica Neue"/>
              </a:rPr>
              <a:t>?</a:t>
            </a:r>
          </a:p>
          <a:p>
            <a:pPr marL="0" lvl="0" indent="0" algn="l" rtl="0">
              <a:spcBef>
                <a:spcPts val="0"/>
              </a:spcBef>
              <a:spcAft>
                <a:spcPts val="0"/>
              </a:spcAft>
              <a:buNone/>
            </a:pPr>
            <a:endParaRPr lang="en-GB" sz="10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endParaRPr sz="1100">
              <a:solidFill>
                <a:srgbClr val="015965"/>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100">
              <a:solidFill>
                <a:srgbClr val="015965"/>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015965"/>
              </a:solidFill>
              <a:latin typeface="Helvetica Neue"/>
              <a:ea typeface="Helvetica Neue"/>
              <a:cs typeface="Helvetica Neue"/>
              <a:sym typeface="Helvetica Neue"/>
            </a:endParaRPr>
          </a:p>
        </p:txBody>
      </p:sp>
      <p:pic>
        <p:nvPicPr>
          <p:cNvPr id="3" name="Picture 2" descr="A person smiling with a colorful background&#10;&#10;AI-generated content may be incorrect.">
            <a:extLst>
              <a:ext uri="{FF2B5EF4-FFF2-40B4-BE49-F238E27FC236}">
                <a16:creationId xmlns:a16="http://schemas.microsoft.com/office/drawing/2014/main" id="{290BFCD3-9F3C-2B8F-ED3C-E1089BFFE7E5}"/>
              </a:ext>
            </a:extLst>
          </p:cNvPr>
          <p:cNvPicPr>
            <a:picLocks noChangeAspect="1"/>
          </p:cNvPicPr>
          <p:nvPr/>
        </p:nvPicPr>
        <p:blipFill>
          <a:blip r:embed="rId5"/>
          <a:stretch>
            <a:fillRect/>
          </a:stretch>
        </p:blipFill>
        <p:spPr>
          <a:xfrm>
            <a:off x="5448822" y="930839"/>
            <a:ext cx="2884901" cy="2884901"/>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23"/>
          <p:cNvSpPr txBox="1"/>
          <p:nvPr/>
        </p:nvSpPr>
        <p:spPr>
          <a:xfrm>
            <a:off x="324075" y="637700"/>
            <a:ext cx="8321100" cy="4926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2000" i="1">
              <a:solidFill>
                <a:srgbClr val="015965"/>
              </a:solidFill>
              <a:latin typeface="Helvetica"/>
              <a:ea typeface="Helvetica"/>
              <a:cs typeface="Helvetica"/>
              <a:sym typeface="Helvetica"/>
            </a:endParaRPr>
          </a:p>
        </p:txBody>
      </p:sp>
      <p:sp>
        <p:nvSpPr>
          <p:cNvPr id="115" name="Google Shape;115;p23"/>
          <p:cNvSpPr txBox="1"/>
          <p:nvPr/>
        </p:nvSpPr>
        <p:spPr>
          <a:xfrm>
            <a:off x="763150" y="637700"/>
            <a:ext cx="8028900" cy="41311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900">
              <a:solidFill>
                <a:srgbClr val="015965"/>
              </a:solidFill>
            </a:endParaRPr>
          </a:p>
          <a:p>
            <a:pPr lvl="0">
              <a:lnSpc>
                <a:spcPct val="115000"/>
              </a:lnSpc>
            </a:pPr>
            <a:r>
              <a:rPr lang="en" sz="1900">
                <a:solidFill>
                  <a:srgbClr val="015965"/>
                </a:solidFill>
              </a:rPr>
              <a:t>1. </a:t>
            </a:r>
            <a:r>
              <a:rPr lang="en" sz="1800">
                <a:solidFill>
                  <a:srgbClr val="015965"/>
                </a:solidFill>
                <a:latin typeface="Helvetica"/>
                <a:ea typeface="Helvetica"/>
                <a:cs typeface="Helvetica"/>
                <a:sym typeface="Helvetica"/>
              </a:rPr>
              <a:t>Download the template you wish to use, and add the photo and/or name of the woman you are nominating.</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2.</a:t>
            </a:r>
            <a:r>
              <a:rPr lang="en" sz="1800">
                <a:solidFill>
                  <a:srgbClr val="015965"/>
                </a:solidFill>
                <a:latin typeface="Helvetica"/>
                <a:ea typeface="Helvetica"/>
                <a:cs typeface="Helvetica"/>
                <a:sym typeface="Helvetica"/>
              </a:rPr>
              <a:t> Export your now </a:t>
            </a:r>
            <a:r>
              <a:rPr lang="en" sz="1800" err="1">
                <a:solidFill>
                  <a:srgbClr val="015965"/>
                </a:solidFill>
                <a:latin typeface="Helvetica"/>
                <a:ea typeface="Helvetica"/>
                <a:cs typeface="Helvetica"/>
                <a:sym typeface="Helvetica"/>
              </a:rPr>
              <a:t>personalised</a:t>
            </a:r>
            <a:r>
              <a:rPr lang="en" sz="1800">
                <a:solidFill>
                  <a:srgbClr val="015965"/>
                </a:solidFill>
                <a:latin typeface="Helvetica"/>
                <a:ea typeface="Helvetica"/>
                <a:cs typeface="Helvetica"/>
                <a:sym typeface="Helvetica"/>
              </a:rPr>
              <a:t> PPT slide as a </a:t>
            </a:r>
            <a:r>
              <a:rPr lang="en-GB" sz="1800" b="1">
                <a:solidFill>
                  <a:srgbClr val="015965"/>
                </a:solidFill>
                <a:latin typeface="Helvetica"/>
                <a:ea typeface="Helvetica"/>
                <a:cs typeface="Helvetica"/>
                <a:sym typeface="Helvetica"/>
              </a:rPr>
              <a:t>PNG or JPEG image</a:t>
            </a:r>
            <a:r>
              <a:rPr lang="en" sz="1800">
                <a:solidFill>
                  <a:srgbClr val="015965"/>
                </a:solidFill>
                <a:latin typeface="Helvetica"/>
                <a:ea typeface="Helvetica"/>
                <a:cs typeface="Helvetica"/>
                <a:sym typeface="Helvetica"/>
              </a:rPr>
              <a:t> so that LinkedIn </a:t>
            </a:r>
            <a:r>
              <a:rPr lang="en" sz="1800" err="1">
                <a:solidFill>
                  <a:srgbClr val="015965"/>
                </a:solidFill>
                <a:latin typeface="Helvetica"/>
                <a:ea typeface="Helvetica"/>
                <a:cs typeface="Helvetica"/>
                <a:sym typeface="Helvetica"/>
              </a:rPr>
              <a:t>recognises</a:t>
            </a:r>
            <a:r>
              <a:rPr lang="en" sz="1800">
                <a:solidFill>
                  <a:srgbClr val="015965"/>
                </a:solidFill>
                <a:latin typeface="Helvetica"/>
                <a:ea typeface="Helvetica"/>
                <a:cs typeface="Helvetica"/>
                <a:sym typeface="Helvetica"/>
              </a:rPr>
              <a:t> it as a photo.</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3. </a:t>
            </a:r>
            <a:r>
              <a:rPr lang="en" sz="1800">
                <a:solidFill>
                  <a:srgbClr val="015965"/>
                </a:solidFill>
                <a:latin typeface="Helvetica"/>
                <a:ea typeface="Helvetica"/>
                <a:cs typeface="Helvetica"/>
                <a:sym typeface="Helvetica"/>
              </a:rPr>
              <a:t>On your LinkedIn page</a:t>
            </a:r>
            <a:r>
              <a:rPr lang="en-GB" sz="1800">
                <a:solidFill>
                  <a:srgbClr val="015965"/>
                </a:solidFill>
                <a:latin typeface="Helvetica"/>
                <a:ea typeface="Helvetica"/>
                <a:cs typeface="Helvetica"/>
                <a:sym typeface="Helvetica"/>
              </a:rPr>
              <a:t>, you will see a section at the top of your feed labelled</a:t>
            </a:r>
            <a:r>
              <a:rPr lang="en" sz="1800">
                <a:solidFill>
                  <a:srgbClr val="015965"/>
                </a:solidFill>
                <a:latin typeface="Helvetica"/>
                <a:ea typeface="Helvetica"/>
                <a:cs typeface="Helvetica"/>
                <a:sym typeface="Helvetica"/>
              </a:rPr>
              <a:t> “Start a post”.</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4. </a:t>
            </a:r>
            <a:r>
              <a:rPr lang="en" sz="1800">
                <a:solidFill>
                  <a:srgbClr val="015965"/>
                </a:solidFill>
                <a:latin typeface="Helvetica"/>
                <a:ea typeface="Helvetica"/>
                <a:cs typeface="Helvetica"/>
                <a:sym typeface="Helvetica"/>
              </a:rPr>
              <a:t>Click on this statement and write what you want to say about your Inspiring Automotive Woman, and use the hashtags and opening and closing phrases.</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5. </a:t>
            </a:r>
            <a:r>
              <a:rPr lang="en" sz="1800">
                <a:solidFill>
                  <a:srgbClr val="015965"/>
                </a:solidFill>
                <a:latin typeface="Helvetica"/>
                <a:ea typeface="Helvetica"/>
                <a:cs typeface="Helvetica"/>
                <a:sym typeface="Helvetica"/>
              </a:rPr>
              <a:t>Remember to tag our @Auto30Club showcase page.</a:t>
            </a:r>
            <a:endParaRPr sz="1800">
              <a:solidFill>
                <a:srgbClr val="015965"/>
              </a:solidFill>
              <a:latin typeface="Helvetica"/>
              <a:ea typeface="Helvetica"/>
              <a:cs typeface="Helvetica"/>
              <a:sym typeface="Helvetica"/>
            </a:endParaRPr>
          </a:p>
          <a:p>
            <a:pPr lvl="0">
              <a:lnSpc>
                <a:spcPct val="115000"/>
              </a:lnSpc>
            </a:pPr>
            <a:r>
              <a:rPr lang="en" sz="1900">
                <a:solidFill>
                  <a:srgbClr val="015965"/>
                </a:solidFill>
              </a:rPr>
              <a:t>6. </a:t>
            </a:r>
            <a:r>
              <a:rPr lang="en" sz="1800">
                <a:solidFill>
                  <a:srgbClr val="015965"/>
                </a:solidFill>
                <a:latin typeface="Helvetica"/>
                <a:ea typeface="Helvetica"/>
                <a:cs typeface="Helvetica"/>
                <a:sym typeface="Helvetica"/>
              </a:rPr>
              <a:t>Click on the “photo” icon on the bottom left to upload your image </a:t>
            </a:r>
            <a:endParaRPr sz="18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r>
              <a:rPr lang="en" sz="1800">
                <a:solidFill>
                  <a:srgbClr val="015965"/>
                </a:solidFill>
                <a:latin typeface="Helvetica"/>
                <a:ea typeface="Helvetica"/>
                <a:cs typeface="Helvetica"/>
                <a:sym typeface="Helvetica"/>
              </a:rPr>
              <a:t>of your </a:t>
            </a:r>
            <a:r>
              <a:rPr lang="en" sz="1800" err="1">
                <a:solidFill>
                  <a:srgbClr val="015965"/>
                </a:solidFill>
                <a:latin typeface="Helvetica"/>
                <a:ea typeface="Helvetica"/>
                <a:cs typeface="Helvetica"/>
                <a:sym typeface="Helvetica"/>
              </a:rPr>
              <a:t>personalised</a:t>
            </a:r>
            <a:r>
              <a:rPr lang="en" sz="1800">
                <a:solidFill>
                  <a:srgbClr val="015965"/>
                </a:solidFill>
                <a:latin typeface="Helvetica"/>
                <a:ea typeface="Helvetica"/>
                <a:cs typeface="Helvetica"/>
                <a:sym typeface="Helvetica"/>
              </a:rPr>
              <a:t> slide. </a:t>
            </a:r>
            <a:endParaRPr sz="1800">
              <a:solidFill>
                <a:srgbClr val="015965"/>
              </a:solidFill>
              <a:latin typeface="Helvetica"/>
              <a:ea typeface="Helvetica"/>
              <a:cs typeface="Helvetica"/>
              <a:sym typeface="Helvetica"/>
            </a:endParaRPr>
          </a:p>
        </p:txBody>
      </p:sp>
      <p:sp>
        <p:nvSpPr>
          <p:cNvPr id="116" name="Google Shape;116;p23"/>
          <p:cNvSpPr txBox="1"/>
          <p:nvPr/>
        </p:nvSpPr>
        <p:spPr>
          <a:xfrm>
            <a:off x="261350" y="439075"/>
            <a:ext cx="8624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015965"/>
                </a:solidFill>
              </a:rPr>
              <a:t>How To Make Your Own Post</a:t>
            </a:r>
            <a:endParaRPr sz="2500" b="1">
              <a:solidFill>
                <a:srgbClr val="01596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0"/>
        <p:cNvGrpSpPr/>
        <p:nvPr/>
      </p:nvGrpSpPr>
      <p:grpSpPr>
        <a:xfrm>
          <a:off x="0" y="0"/>
          <a:ext cx="0" cy="0"/>
          <a:chOff x="0" y="0"/>
          <a:chExt cx="0" cy="0"/>
        </a:xfrm>
      </p:grpSpPr>
      <p:sp>
        <p:nvSpPr>
          <p:cNvPr id="121" name="Google Shape;121;p24"/>
          <p:cNvSpPr txBox="1"/>
          <p:nvPr/>
        </p:nvSpPr>
        <p:spPr>
          <a:xfrm>
            <a:off x="502023" y="784075"/>
            <a:ext cx="8642001" cy="439655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600" b="1" dirty="0">
                <a:solidFill>
                  <a:srgbClr val="015965"/>
                </a:solidFill>
                <a:latin typeface="Helvetica"/>
                <a:ea typeface="Helvetica"/>
                <a:cs typeface="Helvetica"/>
                <a:sym typeface="Helvetica"/>
              </a:rPr>
              <a:t>Who Can Create the LinkedIn Post?</a:t>
            </a:r>
            <a:endParaRPr sz="2600" b="1"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800" dirty="0">
              <a:solidFill>
                <a:schemeClr val="dk1"/>
              </a:solidFill>
            </a:endParaRPr>
          </a:p>
          <a:p>
            <a:pPr marL="457200" lvl="0" indent="-349250" algn="l" rtl="0">
              <a:lnSpc>
                <a:spcPct val="115000"/>
              </a:lnSpc>
              <a:spcBef>
                <a:spcPts val="0"/>
              </a:spcBef>
              <a:spcAft>
                <a:spcPts val="0"/>
              </a:spcAft>
              <a:buClr>
                <a:srgbClr val="015965"/>
              </a:buClr>
              <a:buSzPts val="1900"/>
              <a:buFont typeface="Helvetica"/>
              <a:buChar char="●"/>
            </a:pPr>
            <a:r>
              <a:rPr lang="en" sz="1900" dirty="0">
                <a:solidFill>
                  <a:srgbClr val="015965"/>
                </a:solidFill>
                <a:latin typeface="Helvetica"/>
                <a:ea typeface="Helvetica"/>
                <a:cs typeface="Helvetica"/>
                <a:sym typeface="Helvetica"/>
              </a:rPr>
              <a:t>You as an individual on your personal LinkedIn account.</a:t>
            </a:r>
            <a:endParaRPr sz="19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900" dirty="0">
                <a:solidFill>
                  <a:srgbClr val="015965"/>
                </a:solidFill>
                <a:latin typeface="Helvetica"/>
                <a:ea typeface="Helvetica"/>
                <a:cs typeface="Helvetica"/>
                <a:sym typeface="Helvetica"/>
              </a:rPr>
              <a:t>The company</a:t>
            </a:r>
            <a:r>
              <a:rPr lang="en-GB" sz="1900" dirty="0">
                <a:solidFill>
                  <a:srgbClr val="015965"/>
                </a:solidFill>
                <a:latin typeface="Helvetica"/>
                <a:ea typeface="Helvetica"/>
                <a:cs typeface="Helvetica"/>
                <a:sym typeface="Helvetica"/>
              </a:rPr>
              <a:t>'s marketing or social media team can ask colleagues to submit their content for posting through the company's LinkedIn account, crediting </a:t>
            </a:r>
            <a:r>
              <a:rPr lang="en" sz="1900" dirty="0">
                <a:solidFill>
                  <a:srgbClr val="015965"/>
                </a:solidFill>
                <a:latin typeface="Helvetica"/>
                <a:ea typeface="Helvetica"/>
                <a:cs typeface="Helvetica"/>
                <a:sym typeface="Helvetica"/>
              </a:rPr>
              <a:t>the colleague with the nomination.</a:t>
            </a:r>
            <a:endParaRPr sz="19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900" dirty="0">
                <a:solidFill>
                  <a:srgbClr val="015965"/>
                </a:solidFill>
                <a:latin typeface="Helvetica"/>
                <a:ea typeface="Helvetica"/>
                <a:cs typeface="Helvetica"/>
                <a:sym typeface="Helvetica"/>
              </a:rPr>
              <a:t>(Note, however, that a personal nomination from a colleague tends to have a more positive impact than a corporate one).</a:t>
            </a:r>
            <a:endParaRPr sz="19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dirty="0">
              <a:solidFill>
                <a:srgbClr val="015965"/>
              </a:solidFill>
              <a:latin typeface="Helvetica"/>
              <a:ea typeface="Helvetica"/>
              <a:cs typeface="Helvetica"/>
              <a:sym typeface="Helveti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5"/>
        <p:cNvGrpSpPr/>
        <p:nvPr/>
      </p:nvGrpSpPr>
      <p:grpSpPr>
        <a:xfrm>
          <a:off x="0" y="0"/>
          <a:ext cx="0" cy="0"/>
          <a:chOff x="0" y="0"/>
          <a:chExt cx="0" cy="0"/>
        </a:xfrm>
      </p:grpSpPr>
      <p:sp>
        <p:nvSpPr>
          <p:cNvPr id="126" name="Google Shape;126;p25"/>
          <p:cNvSpPr txBox="1"/>
          <p:nvPr/>
        </p:nvSpPr>
        <p:spPr>
          <a:xfrm>
            <a:off x="198625" y="648175"/>
            <a:ext cx="8708400" cy="58831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When Should I Post the Nomination </a:t>
            </a:r>
            <a:endParaRPr sz="32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On LinkedIn?</a:t>
            </a:r>
            <a:endParaRPr sz="32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endParaRPr sz="3400">
              <a:solidFill>
                <a:srgbClr val="015965"/>
              </a:solidFill>
              <a:latin typeface="Helvetica"/>
              <a:ea typeface="Helvetica"/>
              <a:cs typeface="Helvetica"/>
              <a:sym typeface="Helvetica"/>
            </a:endParaRPr>
          </a:p>
          <a:p>
            <a:pPr marL="457200" lvl="0" indent="0" algn="ctr" rtl="0">
              <a:lnSpc>
                <a:spcPct val="115000"/>
              </a:lnSpc>
              <a:spcBef>
                <a:spcPts val="0"/>
              </a:spcBef>
              <a:spcAft>
                <a:spcPts val="0"/>
              </a:spcAft>
              <a:buNone/>
            </a:pPr>
            <a:r>
              <a:rPr lang="en" sz="2100" b="1">
                <a:solidFill>
                  <a:srgbClr val="015965"/>
                </a:solidFill>
                <a:latin typeface="Helvetica"/>
                <a:ea typeface="Helvetica"/>
                <a:cs typeface="Helvetica"/>
                <a:sym typeface="Helvetica"/>
              </a:rPr>
              <a:t>From 09.00 on Monday July 7th to 15.00 Friday July 11th</a:t>
            </a:r>
            <a:endParaRPr sz="2100" b="1">
              <a:solidFill>
                <a:srgbClr val="015965"/>
              </a:solidFill>
              <a:latin typeface="Helvetica"/>
              <a:ea typeface="Helvetica"/>
              <a:cs typeface="Helvetica"/>
              <a:sym typeface="Helvetica"/>
            </a:endParaRPr>
          </a:p>
          <a:p>
            <a:pPr marL="457200" lvl="0" indent="0" algn="ctr" rtl="0">
              <a:lnSpc>
                <a:spcPct val="115000"/>
              </a:lnSpc>
              <a:spcBef>
                <a:spcPts val="0"/>
              </a:spcBef>
              <a:spcAft>
                <a:spcPts val="0"/>
              </a:spcAft>
              <a:buNone/>
            </a:pPr>
            <a:endParaRPr sz="2100" b="1">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32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800">
              <a:solidFill>
                <a:schemeClr val="dk1"/>
              </a:solidFill>
            </a:endParaRPr>
          </a:p>
          <a:p>
            <a:pPr marL="0" lvl="0" indent="0" algn="ctr" rtl="0">
              <a:lnSpc>
                <a:spcPct val="115000"/>
              </a:lnSpc>
              <a:spcBef>
                <a:spcPts val="0"/>
              </a:spcBef>
              <a:spcAft>
                <a:spcPts val="0"/>
              </a:spcAft>
              <a:buNone/>
            </a:pP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4000">
              <a:solidFill>
                <a:srgbClr val="015965"/>
              </a:solidFill>
              <a:latin typeface="Helvetica"/>
              <a:ea typeface="Helvetica"/>
              <a:cs typeface="Helvetica"/>
              <a:sym typeface="Helvetic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0"/>
        <p:cNvGrpSpPr/>
        <p:nvPr/>
      </p:nvGrpSpPr>
      <p:grpSpPr>
        <a:xfrm>
          <a:off x="0" y="0"/>
          <a:ext cx="0" cy="0"/>
          <a:chOff x="0" y="0"/>
          <a:chExt cx="0" cy="0"/>
        </a:xfrm>
      </p:grpSpPr>
      <p:sp>
        <p:nvSpPr>
          <p:cNvPr id="131" name="Google Shape;131;p26"/>
          <p:cNvSpPr txBox="1"/>
          <p:nvPr/>
        </p:nvSpPr>
        <p:spPr>
          <a:xfrm>
            <a:off x="1089764" y="428393"/>
            <a:ext cx="6964472" cy="499826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600" b="1"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We will </a:t>
            </a:r>
            <a:r>
              <a:rPr lang="en-GB" sz="1600" dirty="0">
                <a:solidFill>
                  <a:srgbClr val="015965"/>
                </a:solidFill>
                <a:latin typeface="Helvetica"/>
                <a:ea typeface="Helvetica"/>
                <a:cs typeface="Helvetica"/>
                <a:sym typeface="Helvetica"/>
              </a:rPr>
              <a:t>launch the campaign with a post at 08:45 on Monday, July 7th, encouraging everyone to nominate a woman who inspires them, so she can have the chance to be</a:t>
            </a:r>
            <a:r>
              <a:rPr lang="en" sz="1600" dirty="0">
                <a:solidFill>
                  <a:srgbClr val="015965"/>
                </a:solidFill>
                <a:latin typeface="Helvetica"/>
                <a:ea typeface="Helvetica"/>
                <a:cs typeface="Helvetica"/>
                <a:sym typeface="Helvetica"/>
              </a:rPr>
              <a:t> a 2026 winner. </a:t>
            </a:r>
            <a:endParaRPr sz="1600" dirty="0">
              <a:solidFill>
                <a:srgbClr val="015965"/>
              </a:solidFill>
              <a:latin typeface="Helvetica"/>
              <a:ea typeface="Helvetica"/>
              <a:cs typeface="Helvetica"/>
              <a:sym typeface="Helvetica"/>
            </a:endParaRPr>
          </a:p>
          <a:p>
            <a:pPr marL="457200" lvl="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You can post any time from </a:t>
            </a:r>
            <a:r>
              <a:rPr lang="en" sz="1600" b="1" dirty="0">
                <a:solidFill>
                  <a:srgbClr val="015965"/>
                </a:solidFill>
                <a:latin typeface="Helvetica"/>
                <a:ea typeface="Helvetica"/>
                <a:cs typeface="Helvetica"/>
                <a:sym typeface="Helvetica"/>
              </a:rPr>
              <a:t>09.00 on Monday, July 7th, to 15.00 on Friday, July 11th</a:t>
            </a:r>
            <a:endParaRPr sz="1600" b="1"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Note that the best times for your post are early morning, lunchtime and before 15.00, Monday to Thursday.</a:t>
            </a:r>
            <a:endParaRPr sz="1600" dirty="0">
              <a:solidFill>
                <a:srgbClr val="015965"/>
              </a:solidFill>
              <a:latin typeface="Helvetica"/>
              <a:ea typeface="Helvetica"/>
              <a:cs typeface="Helvetica"/>
              <a:sym typeface="Helvetica"/>
            </a:endParaRPr>
          </a:p>
          <a:p>
            <a:pPr marL="457200" indent="-349250">
              <a:lnSpc>
                <a:spcPct val="115000"/>
              </a:lnSpc>
              <a:buClr>
                <a:srgbClr val="015965"/>
              </a:buClr>
              <a:buSzPts val="1900"/>
              <a:buFont typeface="Helvetica"/>
              <a:buChar char="●"/>
            </a:pPr>
            <a:r>
              <a:rPr lang="en" sz="1600" dirty="0">
                <a:solidFill>
                  <a:srgbClr val="015965"/>
                </a:solidFill>
                <a:latin typeface="Helvetica"/>
                <a:ea typeface="Helvetica"/>
                <a:cs typeface="Helvetica"/>
                <a:sym typeface="Helvetica"/>
              </a:rPr>
              <a:t>If you are naming more than one woman, please space them through</a:t>
            </a:r>
            <a:r>
              <a:rPr lang="en-GB" sz="1600" dirty="0">
                <a:solidFill>
                  <a:srgbClr val="015965"/>
                </a:solidFill>
                <a:latin typeface="Helvetica"/>
                <a:ea typeface="Helvetica"/>
                <a:cs typeface="Helvetica"/>
                <a:sym typeface="Helvetica"/>
              </a:rPr>
              <a:t>out the week, starting on Monday,</a:t>
            </a:r>
            <a:r>
              <a:rPr lang="en" sz="1600" dirty="0">
                <a:solidFill>
                  <a:srgbClr val="015965"/>
                </a:solidFill>
                <a:latin typeface="Helvetica"/>
                <a:ea typeface="Helvetica"/>
                <a:cs typeface="Helvetica"/>
                <a:sym typeface="Helvetica"/>
              </a:rPr>
              <a:t> rather than all on the same day, or all later in the week.</a:t>
            </a:r>
            <a:endParaRPr sz="1600"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Remember to tag us and also your company so that others will see it </a:t>
            </a:r>
            <a:endParaRPr sz="1600"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sz="1600" dirty="0">
                <a:solidFill>
                  <a:srgbClr val="015965"/>
                </a:solidFill>
                <a:latin typeface="Helvetica"/>
                <a:ea typeface="Helvetica"/>
                <a:cs typeface="Helvetica"/>
                <a:sym typeface="Helvetica"/>
              </a:rPr>
              <a:t>You can schedule your post in advance by clicking on the clock icon on the bottom left of the post</a:t>
            </a:r>
            <a:endParaRPr sz="1600"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1600" dirty="0">
              <a:solidFill>
                <a:srgbClr val="015965"/>
              </a:solidFill>
              <a:latin typeface="Helvetica"/>
              <a:ea typeface="Helvetica"/>
              <a:cs typeface="Helvetica"/>
              <a:sym typeface="Helveti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136" name="Google Shape;136;p27"/>
          <p:cNvSpPr txBox="1"/>
          <p:nvPr/>
        </p:nvSpPr>
        <p:spPr>
          <a:xfrm>
            <a:off x="146350" y="146350"/>
            <a:ext cx="8656200" cy="308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How Will The Winners </a:t>
            </a:r>
            <a:endParaRPr sz="4000">
              <a:solidFill>
                <a:srgbClr val="01596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Be Selected?</a:t>
            </a:r>
            <a:endParaRPr sz="4000">
              <a:solidFill>
                <a:srgbClr val="015965"/>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1" name="Google Shape;141;p28"/>
          <p:cNvSpPr txBox="1"/>
          <p:nvPr/>
        </p:nvSpPr>
        <p:spPr>
          <a:xfrm>
            <a:off x="757825" y="780505"/>
            <a:ext cx="7628350" cy="3582489"/>
          </a:xfrm>
          <a:prstGeom prst="rect">
            <a:avLst/>
          </a:prstGeom>
          <a:noFill/>
          <a:ln>
            <a:noFill/>
          </a:ln>
        </p:spPr>
        <p:txBody>
          <a:bodyPr spcFirstLastPara="1" wrap="square" lIns="91425" tIns="91425" rIns="91425" bIns="91425" anchor="t" anchorCtr="0">
            <a:spAutoFit/>
          </a:bodyPr>
          <a:lstStyle/>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Every post that features the hashtags #</a:t>
            </a:r>
            <a:r>
              <a:rPr lang="en" sz="1600" dirty="0" err="1">
                <a:solidFill>
                  <a:srgbClr val="015965"/>
                </a:solidFill>
                <a:latin typeface="Helvetica"/>
                <a:ea typeface="Helvetica"/>
                <a:cs typeface="Helvetica"/>
                <a:sym typeface="Helvetica"/>
              </a:rPr>
              <a:t>InspiringAutomotiveWoman</a:t>
            </a:r>
            <a:r>
              <a:rPr lang="en" sz="1600" dirty="0">
                <a:solidFill>
                  <a:srgbClr val="015965"/>
                </a:solidFill>
                <a:latin typeface="Helvetica"/>
                <a:ea typeface="Helvetica"/>
                <a:cs typeface="Helvetica"/>
                <a:sym typeface="Helvetica"/>
              </a:rPr>
              <a:t> or  #</a:t>
            </a:r>
            <a:r>
              <a:rPr lang="en" sz="1600" dirty="0" err="1">
                <a:solidFill>
                  <a:srgbClr val="015965"/>
                </a:solidFill>
                <a:latin typeface="Helvetica"/>
                <a:ea typeface="Helvetica"/>
                <a:cs typeface="Helvetica"/>
                <a:sym typeface="Helvetica"/>
              </a:rPr>
              <a:t>WhoInspiresYou</a:t>
            </a:r>
            <a:r>
              <a:rPr lang="en" sz="1600" dirty="0">
                <a:solidFill>
                  <a:srgbClr val="015965"/>
                </a:solidFill>
                <a:latin typeface="Helvetica"/>
                <a:ea typeface="Helvetica"/>
                <a:cs typeface="Helvetica"/>
                <a:sym typeface="Helvetica"/>
              </a:rPr>
              <a:t> and tags the Auto30Club LinkedIn showcase page will be reacted to by our page and added to a tracking list of nominations. If the woman receives multiple nominations, all will be included.</a:t>
            </a:r>
            <a:endParaRPr sz="1600" dirty="0">
              <a:solidFill>
                <a:srgbClr val="015965"/>
              </a:solidFill>
              <a:latin typeface="Helvetica"/>
              <a:ea typeface="Helvetica"/>
              <a:cs typeface="Helvetica"/>
              <a:sym typeface="Helvetica"/>
            </a:endParaRP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Each nomination will be assessed based on how well it meets the criteria for an Inspiring Automotive Woman.</a:t>
            </a:r>
            <a:endParaRPr sz="1600" dirty="0">
              <a:solidFill>
                <a:srgbClr val="015965"/>
              </a:solidFill>
              <a:latin typeface="Helvetica"/>
              <a:ea typeface="Helvetica"/>
              <a:cs typeface="Helvetica"/>
              <a:sym typeface="Helvetica"/>
            </a:endParaRP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A shortlist of at least 30 women will be selected and celebrated on LinkedIn.</a:t>
            </a:r>
          </a:p>
          <a:p>
            <a:pPr marL="400050" lvl="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Their nominators and companies will be approached to provide more detailed information.</a:t>
            </a:r>
            <a:endParaRPr sz="1600" dirty="0">
              <a:solidFill>
                <a:srgbClr val="015965"/>
              </a:solidFill>
              <a:latin typeface="Helvetica"/>
              <a:ea typeface="Helvetica"/>
              <a:cs typeface="Helvetica"/>
              <a:sym typeface="Helvetica"/>
            </a:endParaRPr>
          </a:p>
          <a:p>
            <a:pPr marL="400050" indent="-285750">
              <a:lnSpc>
                <a:spcPct val="115000"/>
              </a:lnSpc>
              <a:buClr>
                <a:srgbClr val="015965"/>
              </a:buClr>
              <a:buSzPts val="1800"/>
              <a:buFont typeface="Arial" panose="020B0604020202020204" pitchFamily="34" charset="0"/>
              <a:buChar char="•"/>
            </a:pPr>
            <a:r>
              <a:rPr lang="en" sz="1600" dirty="0">
                <a:solidFill>
                  <a:srgbClr val="015965"/>
                </a:solidFill>
                <a:latin typeface="Helvetica"/>
                <a:ea typeface="Helvetica"/>
                <a:cs typeface="Helvetica"/>
                <a:sym typeface="Helvetica"/>
              </a:rPr>
              <a:t>The most Inspiring Automotive Women will be named as IAW Award winners of 2026 in January</a:t>
            </a:r>
            <a:r>
              <a:rPr lang="en-GB" sz="1600" dirty="0">
                <a:solidFill>
                  <a:srgbClr val="015965"/>
                </a:solidFill>
                <a:latin typeface="Helvetica"/>
                <a:ea typeface="Helvetica"/>
                <a:cs typeface="Helvetica"/>
                <a:sym typeface="Helvetica"/>
              </a:rPr>
              <a:t> and also shortlisted for the IAW of the Year Award,</a:t>
            </a:r>
            <a:r>
              <a:rPr lang="en" sz="1600" dirty="0">
                <a:solidFill>
                  <a:srgbClr val="015965"/>
                </a:solidFill>
                <a:latin typeface="Helvetica"/>
                <a:ea typeface="Helvetica"/>
                <a:cs typeface="Helvetica"/>
                <a:sym typeface="Helvetica"/>
              </a:rPr>
              <a:t> and the overall IAW of the Year will be announced at the IMI Awards Dinner in March.</a:t>
            </a:r>
            <a:endParaRPr lang="en-GB" sz="1600" dirty="0">
              <a:solidFill>
                <a:srgbClr val="015965"/>
              </a:solidFill>
              <a:latin typeface="Helvetica"/>
              <a:ea typeface="Helvetica"/>
              <a:cs typeface="Helvetica"/>
              <a:sym typeface="Helvet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5"/>
        <p:cNvGrpSpPr/>
        <p:nvPr/>
      </p:nvGrpSpPr>
      <p:grpSpPr>
        <a:xfrm>
          <a:off x="0" y="0"/>
          <a:ext cx="0" cy="0"/>
          <a:chOff x="0" y="0"/>
          <a:chExt cx="0" cy="0"/>
        </a:xfrm>
      </p:grpSpPr>
      <p:sp>
        <p:nvSpPr>
          <p:cNvPr id="146" name="Google Shape;146;p29"/>
          <p:cNvSpPr txBox="1"/>
          <p:nvPr/>
        </p:nvSpPr>
        <p:spPr>
          <a:xfrm>
            <a:off x="146350" y="146350"/>
            <a:ext cx="8656200" cy="31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600" b="1">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l" rtl="0">
              <a:lnSpc>
                <a:spcPct val="115000"/>
              </a:lnSpc>
              <a:spcBef>
                <a:spcPts val="0"/>
              </a:spcBef>
              <a:spcAft>
                <a:spcPts val="0"/>
              </a:spcAft>
              <a:buNone/>
            </a:pPr>
            <a:endParaRPr sz="1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29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How Will The Winners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Receive Their Awards?</a:t>
            </a:r>
            <a:endParaRPr sz="4000">
              <a:solidFill>
                <a:srgbClr val="015965"/>
              </a:solidFill>
              <a:latin typeface="Helvetica"/>
              <a:ea typeface="Helvetica"/>
              <a:cs typeface="Helvetica"/>
              <a:sym typeface="Helvet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0"/>
        <p:cNvGrpSpPr/>
        <p:nvPr/>
      </p:nvGrpSpPr>
      <p:grpSpPr>
        <a:xfrm>
          <a:off x="0" y="0"/>
          <a:ext cx="0" cy="0"/>
          <a:chOff x="0" y="0"/>
          <a:chExt cx="0" cy="0"/>
        </a:xfrm>
      </p:grpSpPr>
      <p:sp>
        <p:nvSpPr>
          <p:cNvPr id="151" name="Google Shape;151;p30"/>
          <p:cNvSpPr txBox="1"/>
          <p:nvPr/>
        </p:nvSpPr>
        <p:spPr>
          <a:xfrm>
            <a:off x="582706" y="135900"/>
            <a:ext cx="8240644" cy="4325769"/>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1800" dirty="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The Inspiring Automotive Women Award winners of 2026 will be invited to the IMI Awards Dinner in March to receive their awards at a private reception. </a:t>
            </a: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Each winner will receive a complimentary ticket to the dinner, and their companies will be encouraged to buy further tickets to the dinner for colleagues and friends to see them receive their award at the private reception  </a:t>
            </a:r>
            <a:endParaRPr sz="1800" dirty="0">
              <a:solidFill>
                <a:srgbClr val="015965"/>
              </a:solidFill>
              <a:latin typeface="Helvetica"/>
              <a:ea typeface="Helvetica"/>
              <a:cs typeface="Helvetica"/>
              <a:sym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The winners will be revealed at the dinner as the shortlist for the Auto30Club IAW of the Year Award</a:t>
            </a:r>
            <a:endParaRPr lang="en" sz="1800" dirty="0">
              <a:solidFill>
                <a:srgbClr val="015965"/>
              </a:solidFill>
              <a:latin typeface="Helvetica"/>
              <a:ea typeface="Helvetica"/>
              <a:cs typeface="Helvetica"/>
            </a:endParaRPr>
          </a:p>
          <a:p>
            <a:pPr marL="457200" lvl="0" indent="-342900" algn="l" rtl="0">
              <a:lnSpc>
                <a:spcPct val="115000"/>
              </a:lnSpc>
              <a:spcBef>
                <a:spcPts val="0"/>
              </a:spcBef>
              <a:spcAft>
                <a:spcPts val="0"/>
              </a:spcAft>
              <a:buClr>
                <a:srgbClr val="015965"/>
              </a:buClr>
              <a:buSzPts val="1800"/>
              <a:buFont typeface="Helvetica"/>
              <a:buChar char="●"/>
            </a:pPr>
            <a:r>
              <a:rPr lang="en" sz="1800" dirty="0">
                <a:solidFill>
                  <a:srgbClr val="015965"/>
                </a:solidFill>
                <a:latin typeface="Helvetica"/>
                <a:ea typeface="Helvetica"/>
                <a:cs typeface="Helvetica"/>
                <a:sym typeface="Helvetica"/>
              </a:rPr>
              <a:t>Julia Muir will present the overall IAW of the Year winner with her award during the main IMI Awards ceremony</a:t>
            </a:r>
            <a:endParaRPr sz="1800" dirty="0">
              <a:solidFill>
                <a:srgbClr val="015965"/>
              </a:solidFill>
              <a:latin typeface="Helvetica"/>
              <a:ea typeface="Helvetica"/>
              <a:cs typeface="Helvetica"/>
              <a:sym typeface="Helvetic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5"/>
        <p:cNvGrpSpPr/>
        <p:nvPr/>
      </p:nvGrpSpPr>
      <p:grpSpPr>
        <a:xfrm>
          <a:off x="0" y="0"/>
          <a:ext cx="0" cy="0"/>
          <a:chOff x="0" y="0"/>
          <a:chExt cx="0" cy="0"/>
        </a:xfrm>
      </p:grpSpPr>
      <p:sp>
        <p:nvSpPr>
          <p:cNvPr id="156" name="Google Shape;156;p31"/>
          <p:cNvSpPr txBox="1"/>
          <p:nvPr/>
        </p:nvSpPr>
        <p:spPr>
          <a:xfrm>
            <a:off x="4421688" y="1825026"/>
            <a:ext cx="4383058" cy="188356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200">
                <a:solidFill>
                  <a:srgbClr val="015965"/>
                </a:solidFill>
                <a:latin typeface="Helvetica"/>
                <a:ea typeface="Helvetica"/>
                <a:cs typeface="Helvetica"/>
                <a:sym typeface="Helvetica"/>
              </a:rPr>
              <a:t>Let’s hit over 500 </a:t>
            </a:r>
            <a:endParaRPr sz="32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3200">
                <a:solidFill>
                  <a:srgbClr val="015965"/>
                </a:solidFill>
                <a:latin typeface="Helvetica"/>
                <a:ea typeface="Helvetica"/>
                <a:cs typeface="Helvetica"/>
                <a:sym typeface="Helvetica"/>
              </a:rPr>
              <a:t>nominations this year!</a:t>
            </a:r>
            <a:endParaRPr sz="32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endParaRPr sz="3200">
              <a:solidFill>
                <a:srgbClr val="015965"/>
              </a:solidFill>
              <a:latin typeface="Helvetica"/>
              <a:ea typeface="Helvetica"/>
              <a:cs typeface="Helvetica"/>
              <a:sym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2"/>
        <p:cNvGrpSpPr/>
        <p:nvPr/>
      </p:nvGrpSpPr>
      <p:grpSpPr>
        <a:xfrm>
          <a:off x="0" y="0"/>
          <a:ext cx="0" cy="0"/>
          <a:chOff x="0" y="0"/>
          <a:chExt cx="0" cy="0"/>
        </a:xfrm>
      </p:grpSpPr>
      <p:sp>
        <p:nvSpPr>
          <p:cNvPr id="63" name="Google Shape;63;p14"/>
          <p:cNvSpPr txBox="1"/>
          <p:nvPr/>
        </p:nvSpPr>
        <p:spPr>
          <a:xfrm>
            <a:off x="899075" y="1505425"/>
            <a:ext cx="7077600" cy="1508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What Is the Criteria for an</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Inspiring Automotive Woman?  </a:t>
            </a:r>
            <a:endParaRPr sz="4000">
              <a:solidFill>
                <a:srgbClr val="015965"/>
              </a:solidFill>
              <a:latin typeface="Helvetica"/>
              <a:ea typeface="Helvetica"/>
              <a:cs typeface="Helvetica"/>
              <a:sym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sp>
        <p:nvSpPr>
          <p:cNvPr id="68" name="Google Shape;68;p15"/>
          <p:cNvSpPr txBox="1"/>
          <p:nvPr/>
        </p:nvSpPr>
        <p:spPr>
          <a:xfrm>
            <a:off x="1030941" y="1139525"/>
            <a:ext cx="8043234" cy="3157757"/>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An inclusive leader </a:t>
            </a:r>
          </a:p>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Driving organisational change to make the culture more inclusive </a:t>
            </a:r>
            <a:endParaRPr lang="en"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Helping to promote the company as an employer of choice for women</a:t>
            </a:r>
          </a:p>
          <a:p>
            <a:pPr marL="457200" lvl="0" indent="-349250" algn="l" rtl="0">
              <a:lnSpc>
                <a:spcPct val="115000"/>
              </a:lnSpc>
              <a:spcBef>
                <a:spcPts val="0"/>
              </a:spcBef>
              <a:spcAft>
                <a:spcPts val="0"/>
              </a:spcAft>
              <a:buClr>
                <a:srgbClr val="015965"/>
              </a:buClr>
              <a:buSzPts val="1900"/>
              <a:buFont typeface="Helvetica"/>
              <a:buChar char="●"/>
            </a:pPr>
            <a:r>
              <a:rPr lang="en-GB" dirty="0">
                <a:solidFill>
                  <a:srgbClr val="015965"/>
                </a:solidFill>
                <a:latin typeface="Helvetica"/>
                <a:ea typeface="Helvetica"/>
                <a:cs typeface="Helvetica"/>
                <a:sym typeface="Helvetica"/>
              </a:rPr>
              <a:t>Undertaking school outreach or helping to reach out to fresh talent pools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Establishing or leading an Employee R</a:t>
            </a:r>
            <a:r>
              <a:rPr lang="en-GB" dirty="0">
                <a:solidFill>
                  <a:srgbClr val="015965"/>
                </a:solidFill>
                <a:latin typeface="Helvetica"/>
                <a:ea typeface="Helvetica"/>
                <a:cs typeface="Helvetica"/>
                <a:sym typeface="Helvetica"/>
              </a:rPr>
              <a:t>e</a:t>
            </a:r>
            <a:r>
              <a:rPr lang="en" dirty="0">
                <a:solidFill>
                  <a:srgbClr val="015965"/>
                </a:solidFill>
                <a:latin typeface="Helvetica"/>
                <a:ea typeface="Helvetica"/>
                <a:cs typeface="Helvetica"/>
                <a:sym typeface="Helvetica"/>
              </a:rPr>
              <a:t>source Group or women's network</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Mentoring or coaching female colleagues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Creating solutions and policies to help women to thrive in the workplace </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Being a visible female automotive influencer / spokesperson in the media</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Raising awareness of intersectionality and underrepresented female groups</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Being an inspirational female role model</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Inspiring you or her peers to create an inclusive culture</a:t>
            </a:r>
            <a:endParaRPr dirty="0">
              <a:solidFill>
                <a:srgbClr val="015965"/>
              </a:solidFill>
              <a:latin typeface="Helvetica"/>
              <a:ea typeface="Helvetica"/>
              <a:cs typeface="Helvetica"/>
              <a:sym typeface="Helvetica"/>
            </a:endParaRPr>
          </a:p>
          <a:p>
            <a:pPr marL="457200" lvl="0" indent="-349250" algn="l" rtl="0">
              <a:lnSpc>
                <a:spcPct val="115000"/>
              </a:lnSpc>
              <a:spcBef>
                <a:spcPts val="0"/>
              </a:spcBef>
              <a:spcAft>
                <a:spcPts val="0"/>
              </a:spcAft>
              <a:buClr>
                <a:srgbClr val="015965"/>
              </a:buClr>
              <a:buSzPts val="1900"/>
              <a:buFont typeface="Helvetica"/>
              <a:buChar char="●"/>
            </a:pPr>
            <a:r>
              <a:rPr lang="en" dirty="0">
                <a:solidFill>
                  <a:srgbClr val="015965"/>
                </a:solidFill>
                <a:latin typeface="Helvetica"/>
                <a:ea typeface="Helvetica"/>
                <a:cs typeface="Helvetica"/>
                <a:sym typeface="Helvetica"/>
              </a:rPr>
              <a:t>Driving change to ensure we serve female customers better</a:t>
            </a:r>
            <a:endParaRPr dirty="0">
              <a:solidFill>
                <a:srgbClr val="015965"/>
              </a:solidFill>
              <a:latin typeface="Helvetica"/>
              <a:ea typeface="Helvetica"/>
              <a:cs typeface="Helvetica"/>
              <a:sym typeface="Helvetica"/>
            </a:endParaRPr>
          </a:p>
        </p:txBody>
      </p:sp>
      <p:sp>
        <p:nvSpPr>
          <p:cNvPr id="69" name="Google Shape;69;p15"/>
          <p:cNvSpPr txBox="1"/>
          <p:nvPr/>
        </p:nvSpPr>
        <p:spPr>
          <a:xfrm>
            <a:off x="230000" y="418175"/>
            <a:ext cx="86247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b="1">
                <a:solidFill>
                  <a:srgbClr val="015965"/>
                </a:solidFill>
                <a:latin typeface="Helvetica"/>
                <a:ea typeface="Helvetica"/>
                <a:cs typeface="Helvetica"/>
                <a:sym typeface="Helvetica"/>
              </a:rPr>
              <a:t>An Inspiring Automotive Woman is</a:t>
            </a:r>
            <a:r>
              <a:rPr lang="en" sz="2200" b="1">
                <a:solidFill>
                  <a:srgbClr val="015965"/>
                </a:solidFill>
                <a:latin typeface="Helvetica"/>
                <a:ea typeface="Helvetica"/>
                <a:cs typeface="Helvetica"/>
                <a:sym typeface="Helvetica"/>
              </a:rPr>
              <a:t>:</a:t>
            </a:r>
            <a:endParaRPr sz="2200" b="1">
              <a:solidFill>
                <a:srgbClr val="015965"/>
              </a:solidFill>
              <a:latin typeface="Helvetica"/>
              <a:ea typeface="Helvetica"/>
              <a:cs typeface="Helvetica"/>
              <a:sym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3"/>
        <p:cNvGrpSpPr/>
        <p:nvPr/>
      </p:nvGrpSpPr>
      <p:grpSpPr>
        <a:xfrm>
          <a:off x="0" y="0"/>
          <a:ext cx="0" cy="0"/>
          <a:chOff x="0" y="0"/>
          <a:chExt cx="0" cy="0"/>
        </a:xfrm>
      </p:grpSpPr>
      <p:sp>
        <p:nvSpPr>
          <p:cNvPr id="74" name="Google Shape;74;p16"/>
          <p:cNvSpPr txBox="1"/>
          <p:nvPr/>
        </p:nvSpPr>
        <p:spPr>
          <a:xfrm>
            <a:off x="261350" y="1087250"/>
            <a:ext cx="8593500" cy="221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What Should the LinkedIn </a:t>
            </a:r>
            <a:endParaRPr sz="4000">
              <a:solidFill>
                <a:srgbClr val="015965"/>
              </a:solidFill>
              <a:latin typeface="Helvetica"/>
              <a:ea typeface="Helvetica"/>
              <a:cs typeface="Helvetica"/>
              <a:sym typeface="Helvetica"/>
            </a:endParaRPr>
          </a:p>
          <a:p>
            <a:pPr marL="0" lvl="0" indent="0" algn="ctr" rtl="0">
              <a:lnSpc>
                <a:spcPct val="115000"/>
              </a:lnSpc>
              <a:spcBef>
                <a:spcPts val="0"/>
              </a:spcBef>
              <a:spcAft>
                <a:spcPts val="0"/>
              </a:spcAft>
              <a:buNone/>
            </a:pPr>
            <a:r>
              <a:rPr lang="en" sz="4000">
                <a:solidFill>
                  <a:srgbClr val="015965"/>
                </a:solidFill>
                <a:latin typeface="Helvetica"/>
                <a:ea typeface="Helvetica"/>
                <a:cs typeface="Helvetica"/>
                <a:sym typeface="Helvetica"/>
              </a:rPr>
              <a:t>Post Look Like ?</a:t>
            </a:r>
            <a:endParaRPr sz="4000">
              <a:solidFill>
                <a:srgbClr val="015965"/>
              </a:solidFill>
              <a:latin typeface="Helvetica"/>
              <a:ea typeface="Helvetica"/>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8"/>
        <p:cNvGrpSpPr/>
        <p:nvPr/>
      </p:nvGrpSpPr>
      <p:grpSpPr>
        <a:xfrm>
          <a:off x="0" y="0"/>
          <a:ext cx="0" cy="0"/>
          <a:chOff x="0" y="0"/>
          <a:chExt cx="0" cy="0"/>
        </a:xfrm>
      </p:grpSpPr>
      <p:sp>
        <p:nvSpPr>
          <p:cNvPr id="80" name="Google Shape;80;p17"/>
          <p:cNvSpPr txBox="1"/>
          <p:nvPr/>
        </p:nvSpPr>
        <p:spPr>
          <a:xfrm>
            <a:off x="187890" y="1786935"/>
            <a:ext cx="3194137" cy="203129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400">
                <a:solidFill>
                  <a:schemeClr val="bg1"/>
                </a:solidFill>
                <a:latin typeface="Helvetica" pitchFamily="2" charset="0"/>
              </a:rPr>
              <a:t>Use this template if you have permission to use a photo of your Inspiring Automotive Woman</a:t>
            </a:r>
            <a:endParaRPr sz="2400">
              <a:solidFill>
                <a:schemeClr val="bg1"/>
              </a:solidFill>
              <a:latin typeface="Helvetica" pitchFamily="2" charset="0"/>
            </a:endParaRPr>
          </a:p>
        </p:txBody>
      </p:sp>
      <p:pic>
        <p:nvPicPr>
          <p:cNvPr id="3" name="Picture 2" descr="A white circle with a blue and pink background&#10;&#10;AI-generated content may be incorrect.">
            <a:extLst>
              <a:ext uri="{FF2B5EF4-FFF2-40B4-BE49-F238E27FC236}">
                <a16:creationId xmlns:a16="http://schemas.microsoft.com/office/drawing/2014/main" id="{1281CA56-89A2-DBBE-D752-D31D92B1142F}"/>
              </a:ext>
            </a:extLst>
          </p:cNvPr>
          <p:cNvPicPr>
            <a:picLocks noChangeAspect="1"/>
          </p:cNvPicPr>
          <p:nvPr/>
        </p:nvPicPr>
        <p:blipFill>
          <a:blip r:embed="rId5"/>
          <a:stretch>
            <a:fillRect/>
          </a:stretch>
        </p:blipFill>
        <p:spPr>
          <a:xfrm>
            <a:off x="4572000" y="713983"/>
            <a:ext cx="3715533" cy="371553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84"/>
        <p:cNvGrpSpPr/>
        <p:nvPr/>
      </p:nvGrpSpPr>
      <p:grpSpPr>
        <a:xfrm>
          <a:off x="0" y="0"/>
          <a:ext cx="0" cy="0"/>
          <a:chOff x="0" y="0"/>
          <a:chExt cx="0" cy="0"/>
        </a:xfrm>
      </p:grpSpPr>
      <p:sp>
        <p:nvSpPr>
          <p:cNvPr id="86" name="Google Shape;86;p18"/>
          <p:cNvSpPr txBox="1"/>
          <p:nvPr/>
        </p:nvSpPr>
        <p:spPr>
          <a:xfrm>
            <a:off x="326152" y="1483208"/>
            <a:ext cx="298072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bg1"/>
                </a:solidFill>
                <a:latin typeface="Helvetica" pitchFamily="2" charset="0"/>
              </a:rPr>
              <a:t>Here is an example, showing an image of Catherine </a:t>
            </a:r>
            <a:r>
              <a:rPr lang="en" sz="2400" err="1">
                <a:solidFill>
                  <a:schemeClr val="bg1"/>
                </a:solidFill>
                <a:latin typeface="Helvetica" pitchFamily="2" charset="0"/>
              </a:rPr>
              <a:t>Faiers</a:t>
            </a:r>
            <a:r>
              <a:rPr lang="en" sz="2400">
                <a:solidFill>
                  <a:schemeClr val="bg1"/>
                </a:solidFill>
                <a:latin typeface="Helvetica" pitchFamily="2" charset="0"/>
              </a:rPr>
              <a:t>, our 2025 overall Inspiring Automotive Woman of the Year</a:t>
            </a:r>
            <a:endParaRPr sz="2400">
              <a:solidFill>
                <a:schemeClr val="bg1"/>
              </a:solidFill>
              <a:latin typeface="Helvetica" pitchFamily="2" charset="0"/>
            </a:endParaRPr>
          </a:p>
        </p:txBody>
      </p:sp>
      <p:pic>
        <p:nvPicPr>
          <p:cNvPr id="3" name="Picture 2" descr="A person smiling with a colorful background&#10;&#10;AI-generated content may be incorrect.">
            <a:extLst>
              <a:ext uri="{FF2B5EF4-FFF2-40B4-BE49-F238E27FC236}">
                <a16:creationId xmlns:a16="http://schemas.microsoft.com/office/drawing/2014/main" id="{3773F580-B396-8609-4F2A-2238C4F9B112}"/>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0"/>
        <p:cNvGrpSpPr/>
        <p:nvPr/>
      </p:nvGrpSpPr>
      <p:grpSpPr>
        <a:xfrm>
          <a:off x="0" y="0"/>
          <a:ext cx="0" cy="0"/>
          <a:chOff x="0" y="0"/>
          <a:chExt cx="0" cy="0"/>
        </a:xfrm>
      </p:grpSpPr>
      <p:sp>
        <p:nvSpPr>
          <p:cNvPr id="92" name="Google Shape;92;p19"/>
          <p:cNvSpPr txBox="1"/>
          <p:nvPr/>
        </p:nvSpPr>
        <p:spPr>
          <a:xfrm>
            <a:off x="187892" y="448107"/>
            <a:ext cx="3156558"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chemeClr val="bg1"/>
                </a:solidFill>
                <a:latin typeface="Helvetica" pitchFamily="2" charset="0"/>
              </a:rPr>
              <a:t>Use this template if you </a:t>
            </a:r>
            <a:r>
              <a:rPr lang="en" sz="2400" b="1" dirty="0">
                <a:solidFill>
                  <a:schemeClr val="bg1"/>
                </a:solidFill>
                <a:latin typeface="Helvetica" pitchFamily="2" charset="0"/>
              </a:rPr>
              <a:t>do not have permission to use a photo</a:t>
            </a:r>
            <a:r>
              <a:rPr lang="en" sz="2400" dirty="0">
                <a:solidFill>
                  <a:schemeClr val="bg1"/>
                </a:solidFill>
                <a:latin typeface="Helvetica" pitchFamily="2" charset="0"/>
              </a:rPr>
              <a:t> of your Inspiring Automotive Woman.</a:t>
            </a:r>
            <a:endParaRPr sz="2400" dirty="0">
              <a:solidFill>
                <a:schemeClr val="bg1"/>
              </a:solidFill>
              <a:latin typeface="Helvetica" pitchFamily="2" charset="0"/>
            </a:endParaRPr>
          </a:p>
          <a:p>
            <a:pPr marL="0" lvl="0" indent="0" algn="l" rtl="0">
              <a:spcBef>
                <a:spcPts val="0"/>
              </a:spcBef>
              <a:spcAft>
                <a:spcPts val="0"/>
              </a:spcAft>
              <a:buNone/>
            </a:pPr>
            <a:endParaRPr sz="2400" dirty="0">
              <a:solidFill>
                <a:schemeClr val="bg1"/>
              </a:solidFill>
              <a:latin typeface="Helvetica" pitchFamily="2" charset="0"/>
            </a:endParaRPr>
          </a:p>
          <a:p>
            <a:pPr marL="0" lvl="0" indent="0" algn="l" rtl="0">
              <a:spcBef>
                <a:spcPts val="0"/>
              </a:spcBef>
              <a:spcAft>
                <a:spcPts val="0"/>
              </a:spcAft>
              <a:buNone/>
            </a:pPr>
            <a:r>
              <a:rPr lang="en" sz="2400" dirty="0">
                <a:solidFill>
                  <a:schemeClr val="bg1"/>
                </a:solidFill>
                <a:latin typeface="Helvetica" pitchFamily="2" charset="0"/>
              </a:rPr>
              <a:t>Insert her name via a text box across </a:t>
            </a:r>
            <a:endParaRPr sz="2400" dirty="0">
              <a:solidFill>
                <a:schemeClr val="bg1"/>
              </a:solidFill>
              <a:latin typeface="Helvetica" pitchFamily="2" charset="0"/>
            </a:endParaRPr>
          </a:p>
          <a:p>
            <a:pPr marL="0" lvl="0" indent="0" algn="l" rtl="0">
              <a:spcBef>
                <a:spcPts val="0"/>
              </a:spcBef>
              <a:spcAft>
                <a:spcPts val="0"/>
              </a:spcAft>
              <a:buNone/>
            </a:pPr>
            <a:r>
              <a:rPr lang="en" sz="2400" dirty="0">
                <a:solidFill>
                  <a:schemeClr val="bg1"/>
                </a:solidFill>
                <a:latin typeface="Helvetica" pitchFamily="2" charset="0"/>
              </a:rPr>
              <a:t>the grey ribbon. </a:t>
            </a:r>
            <a:endParaRPr sz="2400" dirty="0">
              <a:solidFill>
                <a:schemeClr val="bg1"/>
              </a:solidFill>
              <a:latin typeface="Helvetica" pitchFamily="2" charset="0"/>
            </a:endParaRPr>
          </a:p>
          <a:p>
            <a:pPr marL="0" lvl="0" indent="0" algn="l" rtl="0">
              <a:spcBef>
                <a:spcPts val="0"/>
              </a:spcBef>
              <a:spcAft>
                <a:spcPts val="0"/>
              </a:spcAft>
              <a:buNone/>
            </a:pPr>
            <a:endParaRPr sz="2400" dirty="0">
              <a:solidFill>
                <a:schemeClr val="bg1"/>
              </a:solidFill>
              <a:latin typeface="Helvetica" pitchFamily="2" charset="0"/>
            </a:endParaRPr>
          </a:p>
        </p:txBody>
      </p:sp>
      <p:pic>
        <p:nvPicPr>
          <p:cNvPr id="3" name="Picture 2" descr="A colorful explosion of paint&#10;&#10;AI-generated content may be incorrect.">
            <a:extLst>
              <a:ext uri="{FF2B5EF4-FFF2-40B4-BE49-F238E27FC236}">
                <a16:creationId xmlns:a16="http://schemas.microsoft.com/office/drawing/2014/main" id="{4113909B-D74E-5020-0697-96F206C84D88}"/>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6"/>
        <p:cNvGrpSpPr/>
        <p:nvPr/>
      </p:nvGrpSpPr>
      <p:grpSpPr>
        <a:xfrm>
          <a:off x="0" y="0"/>
          <a:ext cx="0" cy="0"/>
          <a:chOff x="0" y="0"/>
          <a:chExt cx="0" cy="0"/>
        </a:xfrm>
      </p:grpSpPr>
      <p:sp>
        <p:nvSpPr>
          <p:cNvPr id="98" name="Google Shape;98;p20"/>
          <p:cNvSpPr txBox="1"/>
          <p:nvPr/>
        </p:nvSpPr>
        <p:spPr>
          <a:xfrm>
            <a:off x="288099" y="1850400"/>
            <a:ext cx="3031298"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bg1"/>
                </a:solidFill>
                <a:latin typeface="Helvetica" pitchFamily="2" charset="0"/>
              </a:rPr>
              <a:t>Here is an example using the</a:t>
            </a:r>
            <a:endParaRPr sz="2400">
              <a:solidFill>
                <a:schemeClr val="bg1"/>
              </a:solidFill>
              <a:latin typeface="Helvetica" pitchFamily="2" charset="0"/>
            </a:endParaRPr>
          </a:p>
          <a:p>
            <a:pPr marL="0" lvl="0" indent="0" algn="l" rtl="0">
              <a:spcBef>
                <a:spcPts val="0"/>
              </a:spcBef>
              <a:spcAft>
                <a:spcPts val="0"/>
              </a:spcAft>
              <a:buNone/>
            </a:pPr>
            <a:r>
              <a:rPr lang="en" sz="2400">
                <a:solidFill>
                  <a:schemeClr val="bg1"/>
                </a:solidFill>
                <a:latin typeface="Helvetica" pitchFamily="2" charset="0"/>
              </a:rPr>
              <a:t>name of Catherine </a:t>
            </a:r>
            <a:r>
              <a:rPr lang="en" sz="2400" err="1">
                <a:solidFill>
                  <a:schemeClr val="bg1"/>
                </a:solidFill>
                <a:latin typeface="Helvetica" pitchFamily="2" charset="0"/>
              </a:rPr>
              <a:t>Faiers</a:t>
            </a:r>
            <a:r>
              <a:rPr lang="en" sz="2400">
                <a:solidFill>
                  <a:schemeClr val="bg1"/>
                </a:solidFill>
                <a:latin typeface="Helvetica" pitchFamily="2" charset="0"/>
              </a:rPr>
              <a:t>.</a:t>
            </a:r>
            <a:endParaRPr sz="2400">
              <a:solidFill>
                <a:schemeClr val="bg1"/>
              </a:solidFill>
              <a:latin typeface="Helvetica" pitchFamily="2" charset="0"/>
            </a:endParaRPr>
          </a:p>
        </p:txBody>
      </p:sp>
      <p:pic>
        <p:nvPicPr>
          <p:cNvPr id="5" name="Picture 4" descr="A colorful explosion of paint&#10;&#10;AI-generated content may be incorrect.">
            <a:extLst>
              <a:ext uri="{FF2B5EF4-FFF2-40B4-BE49-F238E27FC236}">
                <a16:creationId xmlns:a16="http://schemas.microsoft.com/office/drawing/2014/main" id="{77BED78C-C7E3-C3E0-E7F1-20438E9F0865}"/>
              </a:ext>
            </a:extLst>
          </p:cNvPr>
          <p:cNvPicPr>
            <a:picLocks noChangeAspect="1"/>
          </p:cNvPicPr>
          <p:nvPr/>
        </p:nvPicPr>
        <p:blipFill>
          <a:blip r:embed="rId5"/>
          <a:stretch>
            <a:fillRect/>
          </a:stretch>
        </p:blipFill>
        <p:spPr>
          <a:xfrm>
            <a:off x="4572000" y="715950"/>
            <a:ext cx="3711600" cy="37116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p:nvPr/>
        </p:nvSpPr>
        <p:spPr>
          <a:xfrm>
            <a:off x="324075" y="637700"/>
            <a:ext cx="8321100" cy="3724066"/>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500" b="1">
                <a:solidFill>
                  <a:srgbClr val="015965"/>
                </a:solidFill>
                <a:latin typeface="Helvetica"/>
                <a:ea typeface="Helvetica"/>
                <a:cs typeface="Helvetica"/>
                <a:sym typeface="Helvetica"/>
              </a:rPr>
              <a:t>  The text of your LinkedIn post should start with:</a:t>
            </a:r>
            <a:endParaRPr sz="25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“The automotive woman who inspires me is {NAME} because…..………………………………{insert reason}</a:t>
            </a:r>
            <a:endParaRPr sz="20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0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500" b="1">
                <a:solidFill>
                  <a:srgbClr val="015965"/>
                </a:solidFill>
                <a:latin typeface="Helvetica"/>
                <a:ea typeface="Helvetica"/>
                <a:cs typeface="Helvetica"/>
                <a:sym typeface="Helvetica"/>
              </a:rPr>
              <a:t>The text of your LinkedIn post should end with:</a:t>
            </a:r>
            <a:endParaRPr sz="2500" b="1">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endParaRPr sz="25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“That is why {NAME} is an #</a:t>
            </a:r>
            <a:r>
              <a:rPr lang="en" sz="2000" err="1">
                <a:solidFill>
                  <a:srgbClr val="015965"/>
                </a:solidFill>
                <a:latin typeface="Helvetica"/>
                <a:ea typeface="Helvetica"/>
                <a:cs typeface="Helvetica"/>
                <a:sym typeface="Helvetica"/>
              </a:rPr>
              <a:t>InspiringAutomotiveWoman</a:t>
            </a:r>
            <a:r>
              <a:rPr lang="en" sz="2000">
                <a:solidFill>
                  <a:srgbClr val="015965"/>
                </a:solidFill>
                <a:latin typeface="Helvetica"/>
                <a:ea typeface="Helvetica"/>
                <a:cs typeface="Helvetica"/>
                <a:sym typeface="Helvetica"/>
              </a:rPr>
              <a:t>.</a:t>
            </a:r>
            <a:endParaRPr sz="2000">
              <a:solidFill>
                <a:srgbClr val="015965"/>
              </a:solidFill>
              <a:latin typeface="Helvetica"/>
              <a:ea typeface="Helvetica"/>
              <a:cs typeface="Helvetica"/>
              <a:sym typeface="Helvetica"/>
            </a:endParaRPr>
          </a:p>
          <a:p>
            <a:pPr marL="457200" lvl="0" indent="0" algn="l" rtl="0">
              <a:lnSpc>
                <a:spcPct val="115000"/>
              </a:lnSpc>
              <a:spcBef>
                <a:spcPts val="0"/>
              </a:spcBef>
              <a:spcAft>
                <a:spcPts val="0"/>
              </a:spcAft>
              <a:buNone/>
            </a:pPr>
            <a:r>
              <a:rPr lang="en" sz="2000">
                <a:solidFill>
                  <a:srgbClr val="015965"/>
                </a:solidFill>
                <a:latin typeface="Helvetica"/>
                <a:ea typeface="Helvetica"/>
                <a:cs typeface="Helvetica"/>
                <a:sym typeface="Helvetica"/>
              </a:rPr>
              <a:t>So, #</a:t>
            </a:r>
            <a:r>
              <a:rPr lang="en" sz="2000" err="1">
                <a:solidFill>
                  <a:srgbClr val="015965"/>
                </a:solidFill>
                <a:latin typeface="Helvetica"/>
                <a:ea typeface="Helvetica"/>
                <a:cs typeface="Helvetica"/>
                <a:sym typeface="Helvetica"/>
              </a:rPr>
              <a:t>WhoInspiresYou</a:t>
            </a:r>
            <a:r>
              <a:rPr lang="en" sz="2000">
                <a:solidFill>
                  <a:srgbClr val="015965"/>
                </a:solidFill>
                <a:latin typeface="Helvetica"/>
                <a:ea typeface="Helvetica"/>
                <a:cs typeface="Helvetica"/>
                <a:sym typeface="Helvetica"/>
              </a:rPr>
              <a:t> ?</a:t>
            </a:r>
            <a:r>
              <a:rPr lang="en" sz="2000" i="1">
                <a:solidFill>
                  <a:srgbClr val="015965"/>
                </a:solidFill>
                <a:latin typeface="Helvetica"/>
                <a:ea typeface="Helvetica"/>
                <a:cs typeface="Helvetica"/>
                <a:sym typeface="Helvetica"/>
              </a:rPr>
              <a:t>”</a:t>
            </a:r>
            <a:endParaRPr sz="2000" i="1">
              <a:solidFill>
                <a:srgbClr val="015965"/>
              </a:solidFill>
              <a:latin typeface="Helvetica"/>
              <a:ea typeface="Helvetica"/>
              <a:cs typeface="Helvetica"/>
              <a:sym typeface="Helvetic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1280</Words>
  <Application>Microsoft Office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Helvetica Neue</vt:lpstr>
      <vt:lpstr>Helvetica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Junique Aujla</dc:creator>
  <cp:lastModifiedBy>Junique Aujla</cp:lastModifiedBy>
  <cp:revision>10</cp:revision>
  <dcterms:modified xsi:type="dcterms:W3CDTF">2025-07-07T08:53:17Z</dcterms:modified>
</cp:coreProperties>
</file>